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316" r:id="rId2"/>
    <p:sldId id="330" r:id="rId3"/>
    <p:sldId id="331" r:id="rId4"/>
    <p:sldId id="329" r:id="rId5"/>
    <p:sldId id="319" r:id="rId6"/>
    <p:sldId id="332" r:id="rId7"/>
    <p:sldId id="318" r:id="rId8"/>
    <p:sldId id="333" r:id="rId9"/>
    <p:sldId id="320" r:id="rId10"/>
    <p:sldId id="322" r:id="rId11"/>
    <p:sldId id="324" r:id="rId12"/>
    <p:sldId id="326" r:id="rId13"/>
    <p:sldId id="323" r:id="rId14"/>
    <p:sldId id="328" r:id="rId15"/>
    <p:sldId id="321" r:id="rId16"/>
    <p:sldId id="334" r:id="rId17"/>
    <p:sldId id="335" r:id="rId18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ABE"/>
    <a:srgbClr val="993366"/>
    <a:srgbClr val="00ABC9"/>
    <a:srgbClr val="993300"/>
    <a:srgbClr val="C25E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77011" autoAdjust="0"/>
  </p:normalViewPr>
  <p:slideViewPr>
    <p:cSldViewPr>
      <p:cViewPr varScale="1">
        <p:scale>
          <a:sx n="55" d="100"/>
          <a:sy n="55" d="100"/>
        </p:scale>
        <p:origin x="-19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30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r">
              <a:defRPr sz="1200"/>
            </a:lvl1pPr>
          </a:lstStyle>
          <a:p>
            <a:pPr>
              <a:defRPr/>
            </a:pPr>
            <a:fld id="{CDF0B82E-EBB9-45D1-B933-D37693069755}" type="datetimeFigureOut">
              <a:rPr lang="es-ES"/>
              <a:pPr>
                <a:defRPr/>
              </a:pPr>
              <a:t>19/02/2019</a:t>
            </a:fld>
            <a:endParaRPr lang="es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r">
              <a:defRPr sz="1200"/>
            </a:lvl1pPr>
          </a:lstStyle>
          <a:p>
            <a:pPr>
              <a:defRPr/>
            </a:pPr>
            <a:fld id="{9D05FC2E-03DD-4BA6-9BBA-993793C27BB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5026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r">
              <a:defRPr sz="1200"/>
            </a:lvl1pPr>
          </a:lstStyle>
          <a:p>
            <a:pPr>
              <a:defRPr/>
            </a:pPr>
            <a:fld id="{3354E627-E19A-4F23-98E1-32DA896E8405}" type="datetimeFigureOut">
              <a:rPr lang="es-ES"/>
              <a:pPr>
                <a:defRPr/>
              </a:pPr>
              <a:t>19/02/2019</a:t>
            </a:fld>
            <a:endParaRPr lang="es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52" tIns="47526" rIns="95052" bIns="47526" rtlCol="0" anchor="ctr"/>
          <a:lstStyle/>
          <a:p>
            <a:pPr lvl="0"/>
            <a:endParaRPr lang="es-ES" noProof="0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5052" tIns="47526" rIns="95052" bIns="47526" rtlCol="0">
            <a:normAutofit/>
          </a:bodyPr>
          <a:lstStyle/>
          <a:p>
            <a:pPr lvl="0"/>
            <a:r>
              <a:rPr lang="ca-ES" noProof="0"/>
              <a:t>Feu clic aquí per editar els estils de text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  <a:endParaRPr lang="es-E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r">
              <a:defRPr sz="1200"/>
            </a:lvl1pPr>
          </a:lstStyle>
          <a:p>
            <a:pPr>
              <a:defRPr/>
            </a:pPr>
            <a:fld id="{927E7049-7D9D-47F6-874A-A5CDD2353A8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475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8387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Acord núm.4/2011 del Consell de Govern pel qual s’aprova l’adequació de l’encàrrec docent i mesures de contenció pressupostària: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a-ES" dirty="0"/>
              <a:t>Aplicar una reducció del 8% en l’assignació docent (graus i màsters), sense disminuir l’oferta de places.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a-ES" dirty="0"/>
              <a:t>Això suposa passar de 128.000 a 118.000 PAD en grau i de 12.600 a 11.500 PAD en màster.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86452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noProof="0" dirty="0"/>
              <a:t>Actuacions Previstes al Pla d’Actuació:</a:t>
            </a:r>
          </a:p>
          <a:p>
            <a:pPr marL="171450" indent="-171450">
              <a:buFontTx/>
              <a:buChar char="-"/>
            </a:pPr>
            <a:r>
              <a:rPr lang="ca-ES" noProof="0" dirty="0"/>
              <a:t>Dissenyar i implantar un nou model d’encàrrec docent, d’acord amb les unitats acadèmiques.</a:t>
            </a:r>
          </a:p>
          <a:p>
            <a:pPr marL="0" indent="0">
              <a:buFontTx/>
              <a:buNone/>
            </a:pPr>
            <a:endParaRPr lang="ca-ES" noProof="0" dirty="0"/>
          </a:p>
          <a:p>
            <a:pPr marL="0" indent="0">
              <a:buFontTx/>
              <a:buNone/>
            </a:pPr>
            <a:r>
              <a:rPr lang="ca-ES" noProof="0" dirty="0"/>
              <a:t>Compromisos</a:t>
            </a:r>
            <a:r>
              <a:rPr lang="ca-ES" baseline="0" noProof="0" dirty="0"/>
              <a:t> adquirits en el </a:t>
            </a:r>
            <a:r>
              <a:rPr lang="ca-ES" baseline="0" noProof="0" dirty="0" err="1"/>
              <a:t>CdG</a:t>
            </a:r>
            <a:r>
              <a:rPr lang="ca-ES" baseline="0" noProof="0" dirty="0"/>
              <a:t> de </a:t>
            </a:r>
            <a:r>
              <a:rPr lang="ca-ES" baseline="0" noProof="0" dirty="0" err="1"/>
              <a:t>febrero</a:t>
            </a:r>
            <a:r>
              <a:rPr lang="ca-ES" baseline="0" noProof="0" dirty="0"/>
              <a:t> de 2018</a:t>
            </a:r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15361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EETC = crèdits matriculats anuals / crèdits teòrics de la titulació anuals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1419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es-ES" sz="3200" b="1" dirty="0">
              <a:solidFill>
                <a:srgbClr val="993366"/>
              </a:solidFill>
            </a:endParaRPr>
          </a:p>
        </p:txBody>
      </p:sp>
      <p:pic>
        <p:nvPicPr>
          <p:cNvPr id="7" name="7 Imagen" descr="barra blava arrodonida.jpg"/>
          <p:cNvPicPr>
            <a:picLocks noChangeAspect="1"/>
          </p:cNvPicPr>
          <p:nvPr userDrawn="1"/>
        </p:nvPicPr>
        <p:blipFill>
          <a:blip r:embed="rId2" cstate="print"/>
          <a:srcRect t="40471" r="917"/>
          <a:stretch>
            <a:fillRect/>
          </a:stretch>
        </p:blipFill>
        <p:spPr bwMode="auto">
          <a:xfrm>
            <a:off x="714375" y="0"/>
            <a:ext cx="76438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ol 1"/>
          <p:cNvSpPr>
            <a:spLocks noGrp="1"/>
          </p:cNvSpPr>
          <p:nvPr>
            <p:ph type="title" hasCustomPrompt="1"/>
          </p:nvPr>
        </p:nvSpPr>
        <p:spPr>
          <a:xfrm>
            <a:off x="1403648" y="2142446"/>
            <a:ext cx="67564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lang="es-ES" sz="3600" b="1" kern="1200" dirty="0">
                <a:solidFill>
                  <a:srgbClr val="007DCC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err="1"/>
              <a:t>Quis</a:t>
            </a:r>
            <a:r>
              <a:rPr lang="es-ES" dirty="0"/>
              <a:t> </a:t>
            </a:r>
            <a:r>
              <a:rPr lang="es-ES" dirty="0" err="1"/>
              <a:t>aute</a:t>
            </a:r>
            <a:r>
              <a:rPr lang="es-ES" dirty="0"/>
              <a:t> iure</a:t>
            </a:r>
            <a:br>
              <a:rPr lang="es-ES" dirty="0"/>
            </a:br>
            <a:r>
              <a:rPr lang="es-ES" dirty="0" err="1"/>
              <a:t>reprehenderit</a:t>
            </a:r>
            <a:r>
              <a:rPr lang="es-ES" dirty="0"/>
              <a:t> in </a:t>
            </a:r>
            <a:r>
              <a:rPr lang="es-ES" dirty="0" err="1"/>
              <a:t>voluptate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91571"/>
            <a:ext cx="3492426" cy="104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BÀS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65933" y="1620000"/>
            <a:ext cx="7176062" cy="3806832"/>
          </a:xfrm>
        </p:spPr>
        <p:txBody>
          <a:bodyPr/>
          <a:lstStyle>
            <a:lvl1pPr>
              <a:buSzPct val="119000"/>
              <a:buFont typeface="Wingdings" pitchFamily="2" charset="2"/>
              <a:buChar char="§"/>
              <a:defRPr/>
            </a:lvl1pPr>
            <a:lvl2pPr>
              <a:defRPr sz="20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600"/>
            </a:lvl3pPr>
            <a:lvl4pPr>
              <a:defRPr sz="1200"/>
            </a:lvl4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endParaRPr lang="es-ES" dirty="0"/>
          </a:p>
        </p:txBody>
      </p:sp>
      <p:sp>
        <p:nvSpPr>
          <p:cNvPr id="7" name="Contenidor de contingut 2"/>
          <p:cNvSpPr>
            <a:spLocks noGrp="1"/>
          </p:cNvSpPr>
          <p:nvPr>
            <p:ph idx="13"/>
          </p:nvPr>
        </p:nvSpPr>
        <p:spPr>
          <a:xfrm>
            <a:off x="2910852" y="116632"/>
            <a:ext cx="5131143" cy="857256"/>
          </a:xfrm>
        </p:spPr>
        <p:txBody>
          <a:bodyPr anchor="ctr"/>
          <a:lstStyle>
            <a:lvl1pPr marL="0" algn="just">
              <a:spcBef>
                <a:spcPts val="0"/>
              </a:spcBef>
              <a:buSzPct val="119000"/>
              <a:buFontTx/>
              <a:buNone/>
              <a:defRPr sz="2400" b="1"/>
            </a:lvl1pPr>
            <a:lvl2pPr marL="0" indent="0" algn="just">
              <a:buNone/>
              <a:defRPr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ca-ES" noProof="0" dirty="0"/>
              <a:t>Editar el estilo de </a:t>
            </a:r>
            <a:r>
              <a:rPr lang="ca-ES" noProof="0" dirty="0" err="1"/>
              <a:t>texto</a:t>
            </a:r>
            <a:r>
              <a:rPr lang="ca-ES" noProof="0" dirty="0"/>
              <a:t> del </a:t>
            </a:r>
            <a:r>
              <a:rPr lang="ca-ES" noProof="0" dirty="0" err="1"/>
              <a:t>patrón</a:t>
            </a:r>
            <a:endParaRPr lang="ca-E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C267-812F-4BFD-8E44-9233EED4972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àgina eleme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57224" y="1142984"/>
            <a:ext cx="77724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023AB-4AF2-45DF-9B9F-0CA822A5E1D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97358" y="1071547"/>
            <a:ext cx="3357563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741863" y="1071547"/>
            <a:ext cx="3359150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50C5-D5F3-44CB-AAB6-B571E273D22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83941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83941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12" name="Contenidor de text 2"/>
          <p:cNvSpPr>
            <a:spLocks noGrp="1"/>
          </p:cNvSpPr>
          <p:nvPr>
            <p:ph type="body" idx="13"/>
          </p:nvPr>
        </p:nvSpPr>
        <p:spPr>
          <a:xfrm>
            <a:off x="4714876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idor de contingut 3"/>
          <p:cNvSpPr>
            <a:spLocks noGrp="1"/>
          </p:cNvSpPr>
          <p:nvPr>
            <p:ph sz="half" idx="14"/>
          </p:nvPr>
        </p:nvSpPr>
        <p:spPr>
          <a:xfrm>
            <a:off x="4714876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5"/>
          </p:nvPr>
        </p:nvSpPr>
        <p:spPr>
          <a:xfrm>
            <a:off x="88423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239C-A7D2-4929-A5C6-8C1C9B8F569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73668" y="108000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214810" y="1080000"/>
            <a:ext cx="3857652" cy="492922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73668" y="2305035"/>
            <a:ext cx="3008313" cy="376717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F35E-11F0-4DAF-8479-18B655356B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513153"/>
          </a:xfrm>
        </p:spPr>
        <p:txBody>
          <a:bodyPr/>
          <a:lstStyle>
            <a:lvl1pPr marL="0" indent="0">
              <a:buNone/>
              <a:defRPr sz="31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3527-FF5F-4204-A586-8E870ACF538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horitzonta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000100" y="1214422"/>
            <a:ext cx="7072338" cy="4878395"/>
          </a:xfrm>
        </p:spPr>
        <p:txBody>
          <a:bodyPr vert="eaVert"/>
          <a:lstStyle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8D17-7317-4B34-A84C-D7D177791D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1265238"/>
            <a:ext cx="7175500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1"/>
            <a:endParaRPr lang="es-E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6938" y="6245225"/>
            <a:ext cx="1403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57438" y="6245225"/>
            <a:ext cx="4214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3688" y="6245225"/>
            <a:ext cx="1571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B95A957-0255-4C67-A68B-9C20B8106C5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00125" y="0"/>
            <a:ext cx="7175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s-ES" sz="2400" b="1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032" name="8 Imagen" descr="barra blava arrodonida.jpg"/>
          <p:cNvPicPr>
            <a:picLocks noChangeAspect="1"/>
          </p:cNvPicPr>
          <p:nvPr userDrawn="1"/>
        </p:nvPicPr>
        <p:blipFill>
          <a:blip r:embed="rId10" cstate="print"/>
          <a:srcRect t="40471" r="917"/>
          <a:stretch>
            <a:fillRect/>
          </a:stretch>
        </p:blipFill>
        <p:spPr bwMode="auto">
          <a:xfrm>
            <a:off x="714375" y="0"/>
            <a:ext cx="75723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11 Conector recto"/>
          <p:cNvCxnSpPr/>
          <p:nvPr userDrawn="1"/>
        </p:nvCxnSpPr>
        <p:spPr bwMode="auto">
          <a:xfrm>
            <a:off x="1000125" y="998538"/>
            <a:ext cx="7072313" cy="1587"/>
          </a:xfrm>
          <a:prstGeom prst="line">
            <a:avLst/>
          </a:prstGeom>
          <a:ln>
            <a:solidFill>
              <a:srgbClr val="007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444" y="217488"/>
            <a:ext cx="2700338" cy="8096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0" r:id="rId4"/>
    <p:sldLayoutId id="2147483744" r:id="rId5"/>
    <p:sldLayoutId id="2147483745" r:id="rId6"/>
    <p:sldLayoutId id="2147483746" r:id="rId7"/>
    <p:sldLayoutId id="2147483747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Courier New" pitchFamily="49" charset="0"/>
        <a:buChar char="o"/>
        <a:defRPr sz="1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uadroTexto"/>
          <p:cNvSpPr txBox="1">
            <a:spLocks noChangeArrowheads="1"/>
          </p:cNvSpPr>
          <p:nvPr/>
        </p:nvSpPr>
        <p:spPr bwMode="auto">
          <a:xfrm rot="20700000">
            <a:off x="3317875" y="1512888"/>
            <a:ext cx="350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4000" b="1" dirty="0">
                <a:solidFill>
                  <a:schemeClr val="bg1"/>
                </a:solidFill>
              </a:rPr>
              <a:t>EXEMPLE</a:t>
            </a: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79512" y="1602666"/>
            <a:ext cx="8856984" cy="1754326"/>
          </a:xfrm>
        </p:spPr>
        <p:txBody>
          <a:bodyPr/>
          <a:lstStyle/>
          <a:p>
            <a:pPr algn="ctr"/>
            <a:r>
              <a:rPr lang="ca-ES" dirty="0"/>
              <a:t>Presentació de la proposta d’un nou model per l’assignació dels Punts d’Activitat Docent </a:t>
            </a:r>
            <a:r>
              <a:rPr lang="ca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 centres</a:t>
            </a:r>
            <a:endParaRPr lang="ca-E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ject 9"/>
          <p:cNvSpPr txBox="1"/>
          <p:nvPr/>
        </p:nvSpPr>
        <p:spPr>
          <a:xfrm>
            <a:off x="5056547" y="5733256"/>
            <a:ext cx="3337386" cy="8780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ca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ca-ES" sz="1200" b="1" spc="-5" dirty="0">
                <a:solidFill>
                  <a:srgbClr val="0070C0"/>
                </a:solidFill>
                <a:latin typeface="Arial"/>
                <a:cs typeface="Arial"/>
              </a:rPr>
              <a:t>Vicerectorat de Política Acadèmica</a:t>
            </a:r>
          </a:p>
          <a:p>
            <a:pPr algn="r">
              <a:lnSpc>
                <a:spcPct val="100000"/>
              </a:lnSpc>
            </a:pPr>
            <a:r>
              <a:rPr lang="ca-ES" sz="1200" b="1" spc="-5" dirty="0">
                <a:solidFill>
                  <a:srgbClr val="0070C0"/>
                </a:solidFill>
                <a:latin typeface="Arial"/>
                <a:cs typeface="Arial"/>
              </a:rPr>
              <a:t>Febrer 2019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65933" y="1052736"/>
            <a:ext cx="7176062" cy="3806832"/>
          </a:xfrm>
        </p:spPr>
        <p:txBody>
          <a:bodyPr/>
          <a:lstStyle/>
          <a:p>
            <a:r>
              <a:rPr lang="ca-ES" dirty="0"/>
              <a:t>Mida dels grups</a:t>
            </a:r>
          </a:p>
          <a:p>
            <a:pPr lvl="1"/>
            <a:endParaRPr lang="ca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r>
              <a:rPr lang="ca-ES" dirty="0"/>
              <a:t>Rati de docència i hores lectives per ECTS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xmlns="" val="2601778494"/>
              </p:ext>
            </p:extLst>
          </p:nvPr>
        </p:nvGraphicFramePr>
        <p:xfrm>
          <a:off x="776809" y="1628800"/>
          <a:ext cx="7480025" cy="18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8879">
                  <a:extLst>
                    <a:ext uri="{9D8B030D-6E8A-4147-A177-3AD203B41FA5}">
                      <a16:colId xmlns:a16="http://schemas.microsoft.com/office/drawing/2014/main" xmlns="" val="518401467"/>
                    </a:ext>
                  </a:extLst>
                </a:gridCol>
                <a:gridCol w="2084922">
                  <a:extLst>
                    <a:ext uri="{9D8B030D-6E8A-4147-A177-3AD203B41FA5}">
                      <a16:colId xmlns:a16="http://schemas.microsoft.com/office/drawing/2014/main" xmlns="" val="2164136060"/>
                    </a:ext>
                  </a:extLst>
                </a:gridCol>
                <a:gridCol w="1641647">
                  <a:extLst>
                    <a:ext uri="{9D8B030D-6E8A-4147-A177-3AD203B41FA5}">
                      <a16:colId xmlns:a16="http://schemas.microsoft.com/office/drawing/2014/main" xmlns="" val="3525177137"/>
                    </a:ext>
                  </a:extLst>
                </a:gridCol>
                <a:gridCol w="1651965">
                  <a:extLst>
                    <a:ext uri="{9D8B030D-6E8A-4147-A177-3AD203B41FA5}">
                      <a16:colId xmlns:a16="http://schemas.microsoft.com/office/drawing/2014/main" xmlns="" val="31325561"/>
                    </a:ext>
                  </a:extLst>
                </a:gridCol>
                <a:gridCol w="1632612">
                  <a:extLst>
                    <a:ext uri="{9D8B030D-6E8A-4147-A177-3AD203B41FA5}">
                      <a16:colId xmlns:a16="http://schemas.microsoft.com/office/drawing/2014/main" xmlns="" val="397276791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ca-ES" noProof="0" dirty="0"/>
                        <a:t>Tipus de màsters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GT (65-40)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GP (35-20)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GL (20-10)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3893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Enginyeria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5631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Ciències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15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201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Arquitectura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12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Óptica/optometria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10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182482"/>
                  </a:ext>
                </a:extLst>
              </a:tr>
            </a:tbl>
          </a:graphicData>
        </a:graphic>
      </p:graphicFrame>
      <p:graphicFrame>
        <p:nvGraphicFramePr>
          <p:cNvPr id="7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8322607"/>
              </p:ext>
            </p:extLst>
          </p:nvPr>
        </p:nvGraphicFramePr>
        <p:xfrm>
          <a:off x="251520" y="4581128"/>
          <a:ext cx="8712969" cy="1915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6868">
                  <a:extLst>
                    <a:ext uri="{9D8B030D-6E8A-4147-A177-3AD203B41FA5}">
                      <a16:colId xmlns:a16="http://schemas.microsoft.com/office/drawing/2014/main" xmlns="" val="518401467"/>
                    </a:ext>
                  </a:extLst>
                </a:gridCol>
                <a:gridCol w="1996124">
                  <a:extLst>
                    <a:ext uri="{9D8B030D-6E8A-4147-A177-3AD203B41FA5}">
                      <a16:colId xmlns:a16="http://schemas.microsoft.com/office/drawing/2014/main" xmlns="" val="2164136060"/>
                    </a:ext>
                  </a:extLst>
                </a:gridCol>
                <a:gridCol w="761410">
                  <a:extLst>
                    <a:ext uri="{9D8B030D-6E8A-4147-A177-3AD203B41FA5}">
                      <a16:colId xmlns:a16="http://schemas.microsoft.com/office/drawing/2014/main" xmlns="" val="3525177137"/>
                    </a:ext>
                  </a:extLst>
                </a:gridCol>
                <a:gridCol w="932896">
                  <a:extLst>
                    <a:ext uri="{9D8B030D-6E8A-4147-A177-3AD203B41FA5}">
                      <a16:colId xmlns:a16="http://schemas.microsoft.com/office/drawing/2014/main" xmlns="" val="31325561"/>
                    </a:ext>
                  </a:extLst>
                </a:gridCol>
                <a:gridCol w="882371">
                  <a:extLst>
                    <a:ext uri="{9D8B030D-6E8A-4147-A177-3AD203B41FA5}">
                      <a16:colId xmlns:a16="http://schemas.microsoft.com/office/drawing/2014/main" xmlns="" val="3972767912"/>
                    </a:ext>
                  </a:extLst>
                </a:gridCol>
                <a:gridCol w="1831650">
                  <a:extLst>
                    <a:ext uri="{9D8B030D-6E8A-4147-A177-3AD203B41FA5}">
                      <a16:colId xmlns:a16="http://schemas.microsoft.com/office/drawing/2014/main" xmlns="" val="4259643444"/>
                    </a:ext>
                  </a:extLst>
                </a:gridCol>
                <a:gridCol w="1831650">
                  <a:extLst>
                    <a:ext uri="{9D8B030D-6E8A-4147-A177-3AD203B41FA5}">
                      <a16:colId xmlns:a16="http://schemas.microsoft.com/office/drawing/2014/main" xmlns="" val="4200060784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r>
                        <a:rPr lang="ca-ES" noProof="0" dirty="0"/>
                        <a:t>Tipus de màsters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Hores/ECTS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PAD/ECTS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3893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Enginyeria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0.20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0.30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9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2.7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5631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Ciències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0.20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0.30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9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2.7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201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Arquitectura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0.45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0.15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0.40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9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2.7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Óptica/optometria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0.45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0.15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0.40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9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2.7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182482"/>
                  </a:ext>
                </a:extLst>
              </a:tr>
            </a:tbl>
          </a:graphicData>
        </a:graphic>
      </p:graphicFrame>
      <p:sp>
        <p:nvSpPr>
          <p:cNvPr id="8" name="Marcador de contenido 2"/>
          <p:cNvSpPr txBox="1">
            <a:spLocks/>
          </p:cNvSpPr>
          <p:nvPr/>
        </p:nvSpPr>
        <p:spPr bwMode="auto">
          <a:xfrm>
            <a:off x="2910852" y="116632"/>
            <a:ext cx="513114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-342900" algn="just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7ABE"/>
              </a:buClr>
              <a:buSzPct val="119000"/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just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BE"/>
              </a:buClr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BE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a-ES" kern="0" dirty="0"/>
              <a:t>	Paràmetres - Màsters</a:t>
            </a:r>
          </a:p>
        </p:txBody>
      </p:sp>
    </p:spTree>
    <p:extLst>
      <p:ext uri="{BB962C8B-B14F-4D97-AF65-F5344CB8AC3E}">
        <p14:creationId xmlns:p14="http://schemas.microsoft.com/office/powerpoint/2010/main" xmlns="" val="2625076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 lnSpcReduction="10000"/>
          </a:bodyPr>
          <a:lstStyle/>
          <a:p>
            <a:r>
              <a:rPr lang="es-ES" dirty="0" err="1"/>
              <a:t>Càlcul</a:t>
            </a:r>
            <a:r>
              <a:rPr lang="es-ES" dirty="0"/>
              <a:t> del nombre de </a:t>
            </a:r>
            <a:r>
              <a:rPr lang="es-ES" dirty="0" err="1"/>
              <a:t>grups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lvl="1">
              <a:lnSpc>
                <a:spcPct val="120000"/>
              </a:lnSpc>
            </a:pPr>
            <a:r>
              <a:rPr lang="ca-ES" i="1" dirty="0" err="1"/>
              <a:t>NombreGrups</a:t>
            </a:r>
            <a:r>
              <a:rPr lang="ca-ES" i="1" baseline="-25000" dirty="0" err="1"/>
              <a:t>i</a:t>
            </a:r>
            <a:r>
              <a:rPr lang="ca-ES" dirty="0"/>
              <a:t>= Nombre de grups per les assignatures obligatòries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a-ES" i="1" dirty="0" err="1"/>
              <a:t>EETC</a:t>
            </a:r>
            <a:r>
              <a:rPr lang="ca-ES" i="1" baseline="-25000" dirty="0" err="1"/>
              <a:t>i</a:t>
            </a:r>
            <a:r>
              <a:rPr lang="ca-ES" i="1" dirty="0"/>
              <a:t>=</a:t>
            </a:r>
            <a:r>
              <a:rPr lang="ca-ES" dirty="0"/>
              <a:t> Estudiants Equivalents a Temps Complet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a-ES" i="1" dirty="0" err="1"/>
              <a:t>NombreCursos</a:t>
            </a:r>
            <a:r>
              <a:rPr lang="ca-ES" i="1" baseline="-25000" dirty="0" err="1"/>
              <a:t>i</a:t>
            </a:r>
            <a:r>
              <a:rPr lang="ca-ES" i="1" dirty="0"/>
              <a:t>=</a:t>
            </a:r>
            <a:r>
              <a:rPr lang="ca-ES" dirty="0"/>
              <a:t> Nombre de cursos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a-ES" i="1" dirty="0" err="1"/>
              <a:t>MidaGrup</a:t>
            </a:r>
            <a:r>
              <a:rPr lang="ca-ES" i="1" baseline="-25000" dirty="0" err="1"/>
              <a:t>j,k</a:t>
            </a:r>
            <a:r>
              <a:rPr lang="ca-ES" i="1" dirty="0"/>
              <a:t>=</a:t>
            </a:r>
            <a:r>
              <a:rPr lang="ca-ES" dirty="0"/>
              <a:t> Nombre d'estudiants previstos per cada tipologia de grup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a-ES" i="1" dirty="0" err="1"/>
              <a:t>Taxa_desdoblament</a:t>
            </a:r>
            <a:r>
              <a:rPr lang="ca-ES" i="1" baseline="-25000" dirty="0" err="1"/>
              <a:t>j</a:t>
            </a:r>
            <a:r>
              <a:rPr lang="ca-ES" i="1" dirty="0"/>
              <a:t> =</a:t>
            </a:r>
            <a:r>
              <a:rPr lang="ca-ES" dirty="0"/>
              <a:t> Percentatge en que el nombre d'EETC per grup pot superar el nombre d'estudiants previstos per cada tipologia de grup</a:t>
            </a:r>
          </a:p>
          <a:p>
            <a:pPr lvl="2">
              <a:lnSpc>
                <a:spcPct val="120000"/>
              </a:lnSpc>
            </a:pPr>
            <a:r>
              <a:rPr lang="ca-ES" i="1" dirty="0"/>
              <a:t>i=</a:t>
            </a:r>
            <a:r>
              <a:rPr lang="ca-ES" dirty="0"/>
              <a:t> grau FI; grau PFI; màster</a:t>
            </a:r>
          </a:p>
          <a:p>
            <a:pPr lvl="2">
              <a:lnSpc>
                <a:spcPct val="120000"/>
              </a:lnSpc>
            </a:pPr>
            <a:r>
              <a:rPr lang="ca-ES" i="1" dirty="0"/>
              <a:t>j=</a:t>
            </a:r>
            <a:r>
              <a:rPr lang="ca-ES" dirty="0"/>
              <a:t> grau; màster</a:t>
            </a:r>
          </a:p>
          <a:p>
            <a:pPr lvl="2">
              <a:lnSpc>
                <a:spcPct val="120000"/>
              </a:lnSpc>
            </a:pPr>
            <a:r>
              <a:rPr lang="ca-ES" i="1" dirty="0"/>
              <a:t>k</a:t>
            </a:r>
            <a:r>
              <a:rPr lang="ca-ES" dirty="0"/>
              <a:t>= Grup teoria (GT); Grup problemes (GP); Grup laboratori (GL)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>
          <a:xfrm>
            <a:off x="2910852" y="116632"/>
            <a:ext cx="5477572" cy="857256"/>
          </a:xfrm>
        </p:spPr>
        <p:txBody>
          <a:bodyPr/>
          <a:lstStyle/>
          <a:p>
            <a:r>
              <a:rPr lang="ca-ES" dirty="0"/>
              <a:t>Aplicació càlcul – Nombre de grups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uadroTexto 4"/>
              <p:cNvSpPr txBox="1"/>
              <p:nvPr/>
            </p:nvSpPr>
            <p:spPr>
              <a:xfrm>
                <a:off x="395536" y="1696466"/>
                <a:ext cx="8244501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𝑁𝑜𝑚𝑏𝑟𝑒𝐺𝑟𝑢𝑝𝑠</m:t>
                          </m:r>
                        </m:e>
                        <m:sub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a-E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a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𝐸𝐸𝑇𝐶</m:t>
                              </m:r>
                            </m:e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a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𝑁𝑜𝑚𝑏𝑟𝑒𝐶𝑢𝑟𝑠𝑜𝑠</m:t>
                              </m:r>
                            </m:e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ca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𝑀𝑖𝑑𝑎𝐺𝑟𝑢𝑝</m:t>
                              </m:r>
                            </m:e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×(1+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𝑇𝑎𝑥</m:t>
                          </m:r>
                          <m:sSub>
                            <m:sSubPr>
                              <m:ctrlPr>
                                <a:rPr lang="ca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𝐷𝑒𝑠𝑑𝑜𝑏𝑙𝑎𝑚𝑒𝑛𝑡</m:t>
                              </m:r>
                            </m:e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a-ES" dirty="0"/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𝑁𝑜𝑚𝑏𝑟𝑒𝐺𝑟𝑢𝑝</m:t>
                      </m:r>
                      <m:sSub>
                        <m:sSubPr>
                          <m:ctrlPr>
                            <a:rPr lang="ca-E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𝑠𝐹𝑖𝑛𝑎𝑙</m:t>
                          </m:r>
                        </m:e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a-E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a-E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𝑅𝑜𝑢𝑛𝑑𝑈𝑝</m:t>
                      </m:r>
                      <m:r>
                        <a:rPr lang="ca-E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ca-E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𝑁𝑜𝑚𝑏𝑟𝑒𝐺𝑟𝑢𝑝𝑠</m:t>
                          </m:r>
                        </m:e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a-E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a-ES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96466"/>
                <a:ext cx="8244501" cy="1156470"/>
              </a:xfrm>
              <a:prstGeom prst="rect">
                <a:avLst/>
              </a:prstGeom>
              <a:blipFill>
                <a:blip r:embed="rId2" cstate="print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42439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/>
          <a:lstStyle/>
          <a:p>
            <a:r>
              <a:rPr lang="fr-FR" dirty="0"/>
              <a:t>Càlcul dels punts – Assignatures obligatòries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lvl="1"/>
            <a:r>
              <a:rPr lang="ca-ES" i="1" dirty="0" err="1"/>
              <a:t>Punts_Grup</a:t>
            </a:r>
            <a:r>
              <a:rPr lang="ca-ES" i="1" baseline="-25000" dirty="0" err="1"/>
              <a:t>k</a:t>
            </a:r>
            <a:r>
              <a:rPr lang="ca-ES" dirty="0"/>
              <a:t>= Punts per grup</a:t>
            </a:r>
          </a:p>
          <a:p>
            <a:pPr lvl="1"/>
            <a:r>
              <a:rPr lang="ca-ES" i="1" dirty="0" err="1"/>
              <a:t>Punts_Grup_Total</a:t>
            </a:r>
            <a:r>
              <a:rPr lang="ca-ES" i="1" baseline="-25000" dirty="0" err="1"/>
              <a:t>k</a:t>
            </a:r>
            <a:r>
              <a:rPr lang="ca-ES" dirty="0"/>
              <a:t>= punts totals que corresponen a cada grup</a:t>
            </a:r>
          </a:p>
          <a:p>
            <a:pPr lvl="1"/>
            <a:r>
              <a:rPr lang="ca-ES" i="1" dirty="0" err="1"/>
              <a:t>ECTS</a:t>
            </a:r>
            <a:r>
              <a:rPr lang="ca-ES" i="1" baseline="-25000" dirty="0" err="1"/>
              <a:t>i</a:t>
            </a:r>
            <a:r>
              <a:rPr lang="ca-ES" dirty="0"/>
              <a:t>= nombre de d'ECTS que ha de cursar el grup a la titulació</a:t>
            </a:r>
          </a:p>
          <a:p>
            <a:pPr lvl="1"/>
            <a:r>
              <a:rPr lang="ca-ES" i="1" dirty="0" err="1"/>
              <a:t>Punts_ECTS</a:t>
            </a:r>
            <a:r>
              <a:rPr lang="ca-ES" i="1" baseline="-25000" dirty="0" err="1"/>
              <a:t>j</a:t>
            </a:r>
            <a:r>
              <a:rPr lang="ca-ES" dirty="0"/>
              <a:t>= punts per ECTS que corresponen a cada grup en funció de la titulació (grau/màster)</a:t>
            </a:r>
          </a:p>
          <a:p>
            <a:pPr lvl="1"/>
            <a:r>
              <a:rPr lang="ca-ES" i="1" dirty="0" err="1"/>
              <a:t>Rati_Grup</a:t>
            </a:r>
            <a:r>
              <a:rPr lang="ca-ES" i="1" baseline="-25000" dirty="0" err="1"/>
              <a:t>k</a:t>
            </a:r>
            <a:r>
              <a:rPr lang="ca-ES" dirty="0"/>
              <a:t>= tant per cent assignat a cada tipologia de grup</a:t>
            </a:r>
          </a:p>
          <a:p>
            <a:pPr marL="457200" lvl="1" indent="0">
              <a:buNone/>
            </a:pPr>
            <a:endParaRPr lang="ca-ES" dirty="0"/>
          </a:p>
          <a:p>
            <a:pPr lvl="2">
              <a:lnSpc>
                <a:spcPct val="120000"/>
              </a:lnSpc>
            </a:pPr>
            <a:r>
              <a:rPr lang="ca-ES" i="1" dirty="0"/>
              <a:t>i=</a:t>
            </a:r>
            <a:r>
              <a:rPr lang="ca-ES" dirty="0"/>
              <a:t> grau FI; grau PFI; màster</a:t>
            </a:r>
          </a:p>
          <a:p>
            <a:pPr lvl="2">
              <a:lnSpc>
                <a:spcPct val="120000"/>
              </a:lnSpc>
            </a:pPr>
            <a:r>
              <a:rPr lang="ca-ES" i="1" dirty="0"/>
              <a:t>j=</a:t>
            </a:r>
            <a:r>
              <a:rPr lang="ca-ES" dirty="0"/>
              <a:t> grau; màster</a:t>
            </a:r>
          </a:p>
          <a:p>
            <a:pPr lvl="2">
              <a:lnSpc>
                <a:spcPct val="120000"/>
              </a:lnSpc>
            </a:pPr>
            <a:r>
              <a:rPr lang="ca-ES" i="1" dirty="0"/>
              <a:t>k</a:t>
            </a:r>
            <a:r>
              <a:rPr lang="ca-ES" dirty="0"/>
              <a:t>= Grup teoria (GT); Grup problemes (GP); Grup laboratori (GL)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>
          <a:xfrm>
            <a:off x="2910852" y="116632"/>
            <a:ext cx="6053636" cy="857256"/>
          </a:xfrm>
        </p:spPr>
        <p:txBody>
          <a:bodyPr/>
          <a:lstStyle/>
          <a:p>
            <a:r>
              <a:rPr lang="ca-ES" dirty="0"/>
              <a:t>Aplicació càlcul – Assignatures obligatòries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uadroTexto 3"/>
              <p:cNvSpPr txBox="1"/>
              <p:nvPr/>
            </p:nvSpPr>
            <p:spPr>
              <a:xfrm>
                <a:off x="1548127" y="1700808"/>
                <a:ext cx="6047746" cy="1252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𝑃𝑢𝑛𝑡</m:t>
                      </m:r>
                      <m:sSub>
                        <m:sSubPr>
                          <m:ctrlPr>
                            <a:rPr lang="ca-E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𝐺𝑟𝑢𝑝</m:t>
                          </m:r>
                        </m:e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a-E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a-E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𝐸𝐶𝑇𝑆</m:t>
                          </m:r>
                        </m:e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a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a-ES" sz="18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𝑃𝑢𝑛𝑡𝑠</m:t>
                          </m:r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𝐸𝐶𝑇𝑆</m:t>
                          </m:r>
                        </m:e>
                        <m:sub>
                          <m:r>
                            <a:rPr lang="es-ES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a-E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a-E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𝑅𝑎𝑡𝑖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𝐺𝑟𝑢𝑝</m:t>
                          </m:r>
                        </m:e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s-E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s-E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𝑃𝑢𝑛𝑡𝑠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𝐺𝑟𝑢𝑝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𝑇𝑜𝑡𝑎𝑙</m:t>
                          </m:r>
                        </m:e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a-E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𝑁𝑜𝑚𝑏𝑟𝑒𝐺𝑟𝑢𝑝𝑠𝐹𝑖𝑛𝑎𝑙</m:t>
                          </m:r>
                        </m:e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a-E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𝑃𝑢𝑛𝑡𝑠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𝐺𝑟𝑢𝑝</m:t>
                          </m:r>
                        </m:e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a-E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s-E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127" y="1700808"/>
                <a:ext cx="6047746" cy="1252266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4458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1" cy="5040560"/>
          </a:xfrm>
        </p:spPr>
        <p:txBody>
          <a:bodyPr/>
          <a:lstStyle/>
          <a:p>
            <a:r>
              <a:rPr lang="ca-ES" dirty="0"/>
              <a:t>Assignació dels PAD en funció de:</a:t>
            </a:r>
          </a:p>
          <a:p>
            <a:pPr lvl="1"/>
            <a:r>
              <a:rPr lang="ca-ES" dirty="0"/>
              <a:t>Nombre de ECTS del TFG/TFM assignats a la titulació</a:t>
            </a:r>
          </a:p>
          <a:p>
            <a:pPr lvl="1"/>
            <a:r>
              <a:rPr lang="ca-ES" dirty="0"/>
              <a:t>Nombre de persones titulades</a:t>
            </a:r>
          </a:p>
          <a:p>
            <a:pPr lvl="2"/>
            <a:r>
              <a:rPr lang="ca-ES" dirty="0"/>
              <a:t>Mitjana dels 3 últims anys</a:t>
            </a:r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endParaRPr lang="es-ES" dirty="0"/>
          </a:p>
          <a:p>
            <a:pPr lvl="2"/>
            <a:r>
              <a:rPr lang="es-ES" dirty="0" err="1"/>
              <a:t>Proposta</a:t>
            </a:r>
            <a:r>
              <a:rPr lang="es-ES" dirty="0"/>
              <a:t>: 3 PAD per TFG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/>
              <a:t>Direcció de TFG/TFM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2801096"/>
              </p:ext>
            </p:extLst>
          </p:nvPr>
        </p:nvGraphicFramePr>
        <p:xfrm>
          <a:off x="971600" y="2924944"/>
          <a:ext cx="7272808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3870">
                  <a:extLst>
                    <a:ext uri="{9D8B030D-6E8A-4147-A177-3AD203B41FA5}">
                      <a16:colId xmlns:a16="http://schemas.microsoft.com/office/drawing/2014/main" xmlns="" val="3986897912"/>
                    </a:ext>
                  </a:extLst>
                </a:gridCol>
                <a:gridCol w="1659646">
                  <a:extLst>
                    <a:ext uri="{9D8B030D-6E8A-4147-A177-3AD203B41FA5}">
                      <a16:colId xmlns:a16="http://schemas.microsoft.com/office/drawing/2014/main" xmlns="" val="1724324093"/>
                    </a:ext>
                  </a:extLst>
                </a:gridCol>
                <a:gridCol w="1659646">
                  <a:extLst>
                    <a:ext uri="{9D8B030D-6E8A-4147-A177-3AD203B41FA5}">
                      <a16:colId xmlns:a16="http://schemas.microsoft.com/office/drawing/2014/main" xmlns="" val="3764667708"/>
                    </a:ext>
                  </a:extLst>
                </a:gridCol>
                <a:gridCol w="1659646">
                  <a:extLst>
                    <a:ext uri="{9D8B030D-6E8A-4147-A177-3AD203B41FA5}">
                      <a16:colId xmlns:a16="http://schemas.microsoft.com/office/drawing/2014/main" xmlns="" val="1843795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ECTS (TFG</a:t>
                      </a:r>
                      <a:r>
                        <a:rPr lang="es-ES" baseline="0" dirty="0"/>
                        <a:t> / TFM)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PAD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PAD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PAD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1216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1.0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3.0</a:t>
                      </a:r>
                      <a:endParaRPr lang="ca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4590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12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/>
                        <a:t>3.0</a:t>
                      </a:r>
                      <a:endParaRPr lang="ca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50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1.8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/>
                        <a:t>3.0</a:t>
                      </a:r>
                      <a:endParaRPr lang="ca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524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2.0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3.0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/>
                        <a:t>3.0</a:t>
                      </a:r>
                      <a:endParaRPr lang="ca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3704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24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2.5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3.0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/>
                        <a:t>3.0</a:t>
                      </a:r>
                      <a:endParaRPr lang="ca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2894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3.0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3.0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/>
                        <a:t>3.0</a:t>
                      </a:r>
                      <a:endParaRPr lang="ca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40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608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65933" y="1350360"/>
            <a:ext cx="7176062" cy="3806832"/>
          </a:xfrm>
        </p:spPr>
        <p:txBody>
          <a:bodyPr/>
          <a:lstStyle/>
          <a:p>
            <a:r>
              <a:rPr lang="es-ES" dirty="0" err="1"/>
              <a:t>Càlcul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punts</a:t>
            </a:r>
            <a:r>
              <a:rPr lang="es-ES" dirty="0"/>
              <a:t> </a:t>
            </a:r>
            <a:r>
              <a:rPr lang="es-ES" dirty="0" err="1"/>
              <a:t>assignats</a:t>
            </a:r>
            <a:r>
              <a:rPr lang="es-ES" dirty="0"/>
              <a:t> per TFG/TFM</a:t>
            </a:r>
          </a:p>
          <a:p>
            <a:endParaRPr lang="es-ES" dirty="0"/>
          </a:p>
          <a:p>
            <a:endParaRPr lang="es-ES" dirty="0"/>
          </a:p>
          <a:p>
            <a:pPr lvl="1"/>
            <a:r>
              <a:rPr lang="es-ES" i="1" dirty="0" err="1"/>
              <a:t>Punts_Totals</a:t>
            </a:r>
            <a:r>
              <a:rPr lang="es-ES" i="1" baseline="-25000" dirty="0" err="1"/>
              <a:t>TFG</a:t>
            </a:r>
            <a:r>
              <a:rPr lang="es-ES" i="1" baseline="-25000" dirty="0"/>
              <a:t>/TFM</a:t>
            </a:r>
            <a:r>
              <a:rPr lang="es-ES" i="1" dirty="0"/>
              <a:t>= </a:t>
            </a:r>
            <a:r>
              <a:rPr lang="es-ES" i="1" dirty="0" err="1"/>
              <a:t>Punts</a:t>
            </a:r>
            <a:r>
              <a:rPr lang="es-ES" i="1" dirty="0"/>
              <a:t> </a:t>
            </a:r>
            <a:r>
              <a:rPr lang="es-ES" i="1" dirty="0" err="1"/>
              <a:t>totals</a:t>
            </a:r>
            <a:r>
              <a:rPr lang="es-ES" i="1" dirty="0"/>
              <a:t> </a:t>
            </a:r>
            <a:r>
              <a:rPr lang="es-ES" i="1" dirty="0" err="1"/>
              <a:t>corresponents</a:t>
            </a:r>
            <a:r>
              <a:rPr lang="es-ES" i="1" dirty="0"/>
              <a:t> al TFG/TFM</a:t>
            </a:r>
          </a:p>
          <a:p>
            <a:pPr lvl="1"/>
            <a:r>
              <a:rPr lang="es-ES" i="1" dirty="0" err="1"/>
              <a:t>Nombre_Titulats</a:t>
            </a:r>
            <a:r>
              <a:rPr lang="es-ES" i="1" dirty="0"/>
              <a:t>= </a:t>
            </a:r>
            <a:r>
              <a:rPr lang="ca-ES" dirty="0"/>
              <a:t>Nombre de persones titulades, mitjana dels tres últims anys</a:t>
            </a:r>
          </a:p>
          <a:p>
            <a:pPr lvl="1"/>
            <a:r>
              <a:rPr lang="es-ES" i="1" dirty="0" err="1"/>
              <a:t>Punts_TFG_TFM</a:t>
            </a:r>
            <a:r>
              <a:rPr lang="es-ES" dirty="0"/>
              <a:t>= </a:t>
            </a:r>
            <a:r>
              <a:rPr lang="es-ES" dirty="0" err="1"/>
              <a:t>Punts</a:t>
            </a:r>
            <a:r>
              <a:rPr lang="es-ES" dirty="0"/>
              <a:t> </a:t>
            </a:r>
            <a:r>
              <a:rPr lang="es-ES" dirty="0" err="1"/>
              <a:t>assignats</a:t>
            </a:r>
            <a:r>
              <a:rPr lang="es-ES" dirty="0"/>
              <a:t> a cada TFG/TFM (3 </a:t>
            </a:r>
            <a:r>
              <a:rPr lang="es-ES" dirty="0" err="1"/>
              <a:t>punts</a:t>
            </a:r>
            <a:r>
              <a:rPr lang="es-ES" dirty="0"/>
              <a:t>)</a:t>
            </a:r>
            <a:endParaRPr lang="ca-ES" dirty="0"/>
          </a:p>
          <a:p>
            <a:pPr lvl="1"/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>
          <a:xfrm>
            <a:off x="2910852" y="116632"/>
            <a:ext cx="5549580" cy="857256"/>
          </a:xfrm>
        </p:spPr>
        <p:txBody>
          <a:bodyPr/>
          <a:lstStyle/>
          <a:p>
            <a:r>
              <a:rPr lang="ca-ES" dirty="0"/>
              <a:t>Aplicació càlcul – Direcció TFG/TFM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uadroTexto 3"/>
              <p:cNvSpPr txBox="1"/>
              <p:nvPr/>
            </p:nvSpPr>
            <p:spPr>
              <a:xfrm>
                <a:off x="1480040" y="1988840"/>
                <a:ext cx="6258893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𝑃𝑢𝑛𝑡𝑠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𝑇𝑜𝑡𝑎𝑙𝑠</m:t>
                          </m:r>
                        </m:e>
                        <m:sub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𝑇𝐹𝐺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𝑇𝐹𝑀</m:t>
                          </m:r>
                        </m:sub>
                      </m:sSub>
                      <m:r>
                        <a:rPr lang="ca-E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𝑁𝑜𝑚𝑏𝑟𝑒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𝑇𝑖𝑡𝑢𝑙𝑎𝑡𝑠</m:t>
                      </m:r>
                      <m:r>
                        <a:rPr lang="ca-ES" i="1">
                          <a:latin typeface="Cambria Math" panose="02040503050406030204" pitchFamily="18" charset="0"/>
                        </a:rPr>
                        <m:t>× </m:t>
                      </m:r>
                      <m:r>
                        <a:rPr lang="ca-ES" i="1">
                          <a:latin typeface="Cambria Math" panose="02040503050406030204" pitchFamily="18" charset="0"/>
                        </a:rPr>
                        <m:t>𝑃𝑢𝑛𝑡𝑠</m:t>
                      </m:r>
                      <m:r>
                        <a:rPr lang="ca-ES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ca-ES" i="1">
                          <a:latin typeface="Cambria Math" panose="02040503050406030204" pitchFamily="18" charset="0"/>
                        </a:rPr>
                        <m:t>𝑇𝐹𝐺</m:t>
                      </m:r>
                      <m:r>
                        <a:rPr lang="ca-ES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ca-ES" i="1">
                          <a:latin typeface="Cambria Math" panose="02040503050406030204" pitchFamily="18" charset="0"/>
                        </a:rPr>
                        <m:t>𝑇𝐹𝑀</m:t>
                      </m:r>
                    </m:oMath>
                  </m:oMathPara>
                </a14:m>
                <a:endParaRPr lang="ca-ES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040" y="1988840"/>
                <a:ext cx="6258893" cy="301878"/>
              </a:xfrm>
              <a:prstGeom prst="rect">
                <a:avLst/>
              </a:prstGeom>
              <a:blipFill>
                <a:blip r:embed="rId2" cstate="print"/>
                <a:stretch>
                  <a:fillRect l="-389" r="-195" b="-2800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2289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72008" y="1052736"/>
                <a:ext cx="9036496" cy="5616624"/>
              </a:xfrm>
            </p:spPr>
            <p:txBody>
              <a:bodyPr/>
              <a:lstStyle/>
              <a:p>
                <a:r>
                  <a:rPr lang="ca-ES" dirty="0"/>
                  <a:t>Optativitat</a:t>
                </a:r>
              </a:p>
              <a:p>
                <a:pPr lvl="1"/>
                <a:r>
                  <a:rPr lang="ca-ES" dirty="0"/>
                  <a:t>A nivell de centre (no per titulació) i separada per grau i màster</a:t>
                </a:r>
              </a:p>
              <a:p>
                <a:pPr lvl="2"/>
                <a:r>
                  <a:rPr lang="ca-ES" dirty="0"/>
                  <a:t>Mitjana ponderada dels crèdits optatius que s’han de cursar a cada titulació</a:t>
                </a:r>
              </a:p>
              <a:p>
                <a:pPr lvl="1"/>
                <a:r>
                  <a:rPr lang="ca-ES" dirty="0"/>
                  <a:t>Assegurar un mínim d’oferta de </a:t>
                </a:r>
                <a:r>
                  <a:rPr lang="ca-ES" dirty="0" err="1"/>
                  <a:t>optativitat</a:t>
                </a:r>
                <a:r>
                  <a:rPr lang="ca-ES" dirty="0"/>
                  <a:t>... (proposta x 2)</a:t>
                </a:r>
              </a:p>
              <a:p>
                <a:pPr lvl="1"/>
                <a:endParaRPr lang="ca-ES" dirty="0"/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𝑂𝑝𝑡𝑎𝑡𝑖𝑣𝑖𝑡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𝑃𝑜𝑛𝑑𝑒𝑟𝑎𝑑𝑎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a-E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𝐸𝐶𝑇𝑆</m:t>
                                  </m:r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_</m:t>
                                  </m:r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𝑂𝑃𝑇</m:t>
                                  </m:r>
                                </m:e>
                                <m:sub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𝐸𝐸𝑇𝐶</m:t>
                                  </m:r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_</m:t>
                                  </m:r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𝑂𝑃𝑇</m:t>
                                  </m:r>
                                </m:e>
                                <m:sub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a-E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𝐸𝐸𝑇𝐶</m:t>
                                  </m:r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_</m:t>
                                  </m:r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𝑂𝑃𝑇</m:t>
                                  </m:r>
                                </m:e>
                                <m:sub>
                                  <m:r>
                                    <a:rPr lang="ca-E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ca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𝑂𝑓𝑒𝑟𝑡𝑎</m:t>
                          </m:r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𝑂𝑝𝑡𝑎𝑡𝑖𝑣𝑖𝑡𝑎𝑡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a-E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a-E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𝑂𝑝𝑡𝑎𝑡𝑖𝑣𝑖𝑡𝑎𝑡</m:t>
                          </m:r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ca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𝑃𝑜𝑛𝑑𝑒𝑟𝑎𝑑𝑎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a-E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×2</m:t>
                      </m:r>
                    </m:oMath>
                  </m:oMathPara>
                </a14:m>
                <a:endParaRPr lang="ca-E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/>
                <a:r>
                  <a:rPr lang="ca-ES" i="1" dirty="0" err="1"/>
                  <a:t>Optativitat_Ponderada</a:t>
                </a:r>
                <a:r>
                  <a:rPr lang="ca-ES" i="1" baseline="-25000" dirty="0" err="1"/>
                  <a:t>j</a:t>
                </a:r>
                <a:r>
                  <a:rPr lang="ca-ES" dirty="0"/>
                  <a:t> = nombre d’ECTS optatius ponderats (</a:t>
                </a:r>
                <a:r>
                  <a:rPr lang="ca-ES" i="1" dirty="0"/>
                  <a:t>j= graus, màsters</a:t>
                </a:r>
                <a:r>
                  <a:rPr lang="ca-ES" dirty="0"/>
                  <a:t>)</a:t>
                </a:r>
              </a:p>
              <a:p>
                <a:pPr lvl="2"/>
                <a:r>
                  <a:rPr lang="es-ES" i="1" dirty="0" err="1"/>
                  <a:t>Oferta_Optativitat</a:t>
                </a:r>
                <a:r>
                  <a:rPr lang="es-ES" i="1" baseline="-25000" dirty="0" err="1"/>
                  <a:t>j</a:t>
                </a:r>
                <a:r>
                  <a:rPr lang="es-ES" dirty="0"/>
                  <a:t>= </a:t>
                </a:r>
                <a:r>
                  <a:rPr lang="es-ES" dirty="0" err="1"/>
                  <a:t>crèdits</a:t>
                </a:r>
                <a:r>
                  <a:rPr lang="es-ES" dirty="0"/>
                  <a:t> </a:t>
                </a:r>
                <a:r>
                  <a:rPr lang="es-ES" dirty="0" err="1"/>
                  <a:t>optatius</a:t>
                </a:r>
                <a:r>
                  <a:rPr lang="es-ES" dirty="0"/>
                  <a:t> </a:t>
                </a:r>
                <a:r>
                  <a:rPr lang="es-ES" dirty="0" err="1"/>
                  <a:t>ofertats</a:t>
                </a:r>
                <a:r>
                  <a:rPr lang="es-ES" dirty="0"/>
                  <a:t> (</a:t>
                </a:r>
                <a:r>
                  <a:rPr lang="es-ES" i="1" dirty="0"/>
                  <a:t>j=</a:t>
                </a:r>
                <a:r>
                  <a:rPr lang="es-ES" i="1" dirty="0" err="1"/>
                  <a:t>graus</a:t>
                </a:r>
                <a:r>
                  <a:rPr lang="es-ES" i="1" dirty="0"/>
                  <a:t>, </a:t>
                </a:r>
                <a:r>
                  <a:rPr lang="es-ES" i="1" dirty="0" err="1"/>
                  <a:t>màsters</a:t>
                </a:r>
                <a:r>
                  <a:rPr lang="es-ES" dirty="0"/>
                  <a:t>)</a:t>
                </a:r>
                <a:endParaRPr lang="ca-ES" dirty="0"/>
              </a:p>
              <a:p>
                <a:pPr lvl="2"/>
                <a:r>
                  <a:rPr lang="ca-ES" i="1" dirty="0" err="1"/>
                  <a:t>ECTS_OPT</a:t>
                </a:r>
                <a:r>
                  <a:rPr lang="ca-ES" i="1" baseline="-25000" dirty="0" err="1"/>
                  <a:t>i</a:t>
                </a:r>
                <a:r>
                  <a:rPr lang="ca-ES" dirty="0"/>
                  <a:t>=  nombre d'ECTS optatius que té cada titulació (</a:t>
                </a:r>
                <a:r>
                  <a:rPr lang="ca-ES" i="1" dirty="0"/>
                  <a:t>i=1 … n</a:t>
                </a:r>
                <a:r>
                  <a:rPr lang="ca-ES" dirty="0"/>
                  <a:t>)</a:t>
                </a:r>
              </a:p>
              <a:p>
                <a:pPr lvl="2"/>
                <a:r>
                  <a:rPr lang="ca-ES" i="1" dirty="0" err="1"/>
                  <a:t>EETC_OPT</a:t>
                </a:r>
                <a:r>
                  <a:rPr lang="ca-ES" i="1" baseline="-25000" dirty="0" err="1"/>
                  <a:t>i</a:t>
                </a:r>
                <a:r>
                  <a:rPr lang="ca-ES" dirty="0"/>
                  <a:t>= estudiants equivalents a temps complet de cada titulació (</a:t>
                </a:r>
                <a:r>
                  <a:rPr lang="ca-ES" i="1" dirty="0"/>
                  <a:t>i=1 … n</a:t>
                </a:r>
                <a:r>
                  <a:rPr lang="ca-ES" dirty="0"/>
                  <a:t>)</a:t>
                </a:r>
              </a:p>
              <a:p>
                <a:pPr lvl="3"/>
                <a:r>
                  <a:rPr lang="ca-ES" dirty="0"/>
                  <a:t>En el cas dels graus = EETC que </a:t>
                </a:r>
                <a:r>
                  <a:rPr lang="ca-ES" dirty="0" err="1"/>
                  <a:t>están</a:t>
                </a:r>
                <a:r>
                  <a:rPr lang="ca-ES" dirty="0"/>
                  <a:t> a la PFI</a:t>
                </a:r>
              </a:p>
              <a:p>
                <a:pPr lvl="3"/>
                <a:r>
                  <a:rPr lang="ca-ES" dirty="0"/>
                  <a:t>En el cas dels màster = Tots els EETC del màster</a:t>
                </a:r>
              </a:p>
            </p:txBody>
          </p:sp>
        </mc:Choice>
        <mc:Fallback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8" y="1052736"/>
                <a:ext cx="9036496" cy="5616624"/>
              </a:xfrm>
              <a:blipFill>
                <a:blip r:embed="rId2" cstate="print"/>
                <a:stretch>
                  <a:fillRect l="-1215" t="-152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contenido 2"/>
          <p:cNvSpPr>
            <a:spLocks noGrp="1"/>
          </p:cNvSpPr>
          <p:nvPr>
            <p:ph idx="13"/>
          </p:nvPr>
        </p:nvSpPr>
        <p:spPr>
          <a:xfrm>
            <a:off x="2910852" y="116632"/>
            <a:ext cx="5837611" cy="857256"/>
          </a:xfrm>
        </p:spPr>
        <p:txBody>
          <a:bodyPr/>
          <a:lstStyle/>
          <a:p>
            <a:r>
              <a:rPr lang="ca-ES" dirty="0" err="1"/>
              <a:t>Optativitat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773125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6347EA48-C7F6-4348-B08E-C834FB185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5EC5937-ADF5-4657-9C32-14EEBB72B23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 err="1"/>
              <a:t>Simulació</a:t>
            </a:r>
            <a:r>
              <a:rPr lang="es-ES" dirty="0"/>
              <a:t> + </a:t>
            </a:r>
            <a:r>
              <a:rPr lang="es-ES" dirty="0" err="1"/>
              <a:t>Encàrrec</a:t>
            </a:r>
            <a:r>
              <a:rPr lang="es-ES" dirty="0"/>
              <a:t> 2019-2020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B2B25C-F838-450B-A792-00671F3C59E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612"/>
            <a:ext cx="9144000" cy="257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34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FFFA3DF3-1C46-4DDD-A12B-6BC493E09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3806832"/>
          </a:xfrm>
        </p:spPr>
        <p:txBody>
          <a:bodyPr/>
          <a:lstStyle/>
          <a:p>
            <a:r>
              <a:rPr lang="es-ES" dirty="0" err="1"/>
              <a:t>Calendari</a:t>
            </a:r>
            <a:r>
              <a:rPr lang="es-ES" dirty="0"/>
              <a:t> </a:t>
            </a:r>
            <a:r>
              <a:rPr lang="es-ES" dirty="0" err="1"/>
              <a:t>Semàfor</a:t>
            </a:r>
            <a:r>
              <a:rPr lang="es-ES" dirty="0"/>
              <a:t> per a la </a:t>
            </a:r>
            <a:r>
              <a:rPr lang="es-ES" dirty="0" err="1"/>
              <a:t>contractació</a:t>
            </a:r>
            <a:r>
              <a:rPr lang="es-ES" dirty="0"/>
              <a:t> del </a:t>
            </a:r>
            <a:r>
              <a:rPr lang="es-ES" dirty="0" err="1"/>
              <a:t>curs</a:t>
            </a:r>
            <a:r>
              <a:rPr lang="es-ES" dirty="0"/>
              <a:t> 2019/20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2E1CD3-050D-4D3D-A4AE-D8E9114BBF0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 err="1"/>
              <a:t>Proposta</a:t>
            </a:r>
            <a:r>
              <a:rPr lang="es-ES" dirty="0"/>
              <a:t> de </a:t>
            </a:r>
            <a:r>
              <a:rPr lang="es-ES" dirty="0" err="1"/>
              <a:t>Calendari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237F32E-9678-4D90-8594-363491A9C1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8869"/>
          <a:stretch/>
        </p:blipFill>
        <p:spPr>
          <a:xfrm>
            <a:off x="1285535" y="1484784"/>
            <a:ext cx="6572929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60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6963" y="1124744"/>
            <a:ext cx="8949533" cy="5472608"/>
          </a:xfrm>
        </p:spPr>
        <p:txBody>
          <a:bodyPr/>
          <a:lstStyle/>
          <a:p>
            <a:r>
              <a:rPr lang="ca-ES" dirty="0"/>
              <a:t>El model actual d'assignació de punts de docència als centres es remunta a l'any 2011 (Acord núm. 52/2011 </a:t>
            </a:r>
            <a:r>
              <a:rPr lang="ca-ES" dirty="0" err="1"/>
              <a:t>CdG</a:t>
            </a:r>
            <a:r>
              <a:rPr lang="ca-ES" dirty="0"/>
              <a:t>).</a:t>
            </a:r>
          </a:p>
          <a:p>
            <a:pPr lvl="1"/>
            <a:r>
              <a:rPr lang="ca-ES" dirty="0"/>
              <a:t>Es preveia una implantació gradual en terços</a:t>
            </a:r>
          </a:p>
          <a:p>
            <a:pPr lvl="1"/>
            <a:r>
              <a:rPr lang="ca-ES" dirty="0"/>
              <a:t>No s’ha desplegat com estava previst</a:t>
            </a:r>
          </a:p>
          <a:p>
            <a:pPr lvl="2"/>
            <a:r>
              <a:rPr lang="ca-ES" dirty="0"/>
              <a:t>Es va aplicar tres vegades i en diferents versions </a:t>
            </a:r>
          </a:p>
          <a:p>
            <a:pPr marL="0" indent="0">
              <a:buNone/>
            </a:pPr>
            <a:endParaRPr lang="es-ES" dirty="0"/>
          </a:p>
          <a:p>
            <a:r>
              <a:rPr lang="ca-ES" dirty="0"/>
              <a:t>S’han anant introduint canvis puntuals i específics en la punts de docència per donar resposta a:</a:t>
            </a:r>
          </a:p>
          <a:p>
            <a:pPr lvl="1"/>
            <a:r>
              <a:rPr lang="ca-ES" dirty="0"/>
              <a:t>febleses del model del 2011</a:t>
            </a:r>
          </a:p>
          <a:p>
            <a:pPr lvl="1"/>
            <a:r>
              <a:rPr lang="ca-ES" dirty="0"/>
              <a:t>les necessitats que han anat apareixent en relació a:</a:t>
            </a:r>
          </a:p>
          <a:p>
            <a:pPr lvl="2"/>
            <a:r>
              <a:rPr lang="ca-ES" dirty="0"/>
              <a:t>El desplegament de graus i màsters</a:t>
            </a:r>
          </a:p>
          <a:p>
            <a:pPr lvl="2"/>
            <a:r>
              <a:rPr lang="ca-ES" dirty="0"/>
              <a:t>L’aparició dels màsters </a:t>
            </a:r>
            <a:r>
              <a:rPr lang="ca-ES" dirty="0" err="1"/>
              <a:t>habilitants</a:t>
            </a:r>
            <a:endParaRPr lang="ca-ES" dirty="0"/>
          </a:p>
          <a:p>
            <a:pPr lvl="2"/>
            <a:r>
              <a:rPr lang="ca-ES" dirty="0"/>
              <a:t>L’extinció gradual de les titulacions de cicle</a:t>
            </a:r>
          </a:p>
          <a:p>
            <a:pPr lvl="2"/>
            <a:r>
              <a:rPr lang="ca-ES" dirty="0"/>
              <a:t>L’encàrrec acordat amb l’Escola de doctorat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 err="1"/>
              <a:t>Context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227904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760640"/>
          </a:xfrm>
        </p:spPr>
        <p:txBody>
          <a:bodyPr>
            <a:normAutofit fontScale="92500" lnSpcReduction="10000"/>
          </a:bodyPr>
          <a:lstStyle/>
          <a:p>
            <a:r>
              <a:rPr lang="ca-ES" dirty="0"/>
              <a:t>Situació de transitorietat (sense criteris definits):</a:t>
            </a:r>
          </a:p>
          <a:p>
            <a:pPr lvl="1"/>
            <a:r>
              <a:rPr lang="ca-ES" dirty="0"/>
              <a:t>Encàrrec 2014/15</a:t>
            </a:r>
          </a:p>
          <a:p>
            <a:pPr lvl="2"/>
            <a:r>
              <a:rPr lang="ca-ES" dirty="0"/>
              <a:t>Punt de partida l’encàrrec 2012/13</a:t>
            </a:r>
          </a:p>
          <a:p>
            <a:pPr lvl="2"/>
            <a:r>
              <a:rPr lang="ca-ES" dirty="0"/>
              <a:t>Introducció de canvis puntuals (incorporació de màsters als centres, canvis de programació, etc.).</a:t>
            </a:r>
          </a:p>
          <a:p>
            <a:pPr lvl="1"/>
            <a:r>
              <a:rPr lang="ca-ES" dirty="0"/>
              <a:t>Encàrrec 2015/16</a:t>
            </a:r>
          </a:p>
          <a:p>
            <a:pPr lvl="2"/>
            <a:r>
              <a:rPr lang="ca-ES" dirty="0"/>
              <a:t>Punt de partida l’encàrrec 2014/15</a:t>
            </a:r>
          </a:p>
          <a:p>
            <a:pPr lvl="2"/>
            <a:r>
              <a:rPr lang="ca-ES" dirty="0"/>
              <a:t>Introducció de canvis específics (variació dels EETC, canvis de programació, etc.)</a:t>
            </a:r>
          </a:p>
          <a:p>
            <a:pPr lvl="1"/>
            <a:r>
              <a:rPr lang="ca-ES" dirty="0"/>
              <a:t>Encàrrec 2016/17</a:t>
            </a:r>
          </a:p>
          <a:p>
            <a:pPr lvl="2"/>
            <a:r>
              <a:rPr lang="ca-ES" dirty="0"/>
              <a:t>Proposta de una fórmula senzilla basada en els </a:t>
            </a:r>
            <a:r>
              <a:rPr lang="ca-ES" dirty="0" err="1"/>
              <a:t>EETCp</a:t>
            </a:r>
            <a:endParaRPr lang="ca-ES" dirty="0"/>
          </a:p>
          <a:p>
            <a:pPr lvl="2"/>
            <a:r>
              <a:rPr lang="ca-ES" dirty="0"/>
              <a:t>Aplicada parcialment en base a l’encàrrec 2015/16 (limitar les variacions)</a:t>
            </a:r>
          </a:p>
          <a:p>
            <a:pPr lvl="1"/>
            <a:r>
              <a:rPr lang="ca-ES" dirty="0"/>
              <a:t>Encàrrec 2017/18 i 2018/19</a:t>
            </a:r>
          </a:p>
          <a:p>
            <a:pPr lvl="2"/>
            <a:r>
              <a:rPr lang="ca-ES" dirty="0"/>
              <a:t>Es considera els encàrrecs anteriors consolidats</a:t>
            </a:r>
          </a:p>
          <a:p>
            <a:pPr lvl="2"/>
            <a:r>
              <a:rPr lang="ca-ES" dirty="0"/>
              <a:t>Només variacions derivades dels acords del estudi de viabilitat de noves titulacions </a:t>
            </a:r>
          </a:p>
          <a:p>
            <a:pPr>
              <a:spcBef>
                <a:spcPts val="1200"/>
              </a:spcBef>
            </a:pPr>
            <a:r>
              <a:rPr lang="ca-ES" dirty="0"/>
              <a:t>No existeix un model actualitzat que s’estigui aplicant</a:t>
            </a:r>
          </a:p>
          <a:p>
            <a:pPr lvl="0">
              <a:spcBef>
                <a:spcPts val="1200"/>
              </a:spcBef>
            </a:pPr>
            <a:r>
              <a:rPr lang="ca-ES" dirty="0">
                <a:solidFill>
                  <a:srgbClr val="000000"/>
                </a:solidFill>
              </a:rPr>
              <a:t>La matrícula total a la UPC ha tingut una tendència a la baixa:</a:t>
            </a:r>
          </a:p>
          <a:p>
            <a:pPr lvl="1"/>
            <a:r>
              <a:rPr lang="ca-ES" dirty="0">
                <a:solidFill>
                  <a:srgbClr val="000000"/>
                </a:solidFill>
              </a:rPr>
              <a:t>Disminució d’un 4,6% dels EETC en el període 2014/15-2017/18</a:t>
            </a:r>
          </a:p>
          <a:p>
            <a:pPr lvl="1"/>
            <a:r>
              <a:rPr lang="ca-ES" dirty="0">
                <a:solidFill>
                  <a:srgbClr val="000000"/>
                </a:solidFill>
              </a:rPr>
              <a:t>Tendència a estabilitzar-se els últims anys</a:t>
            </a:r>
          </a:p>
          <a:p>
            <a:pPr lvl="1"/>
            <a:r>
              <a:rPr lang="ca-ES" dirty="0">
                <a:solidFill>
                  <a:srgbClr val="000000"/>
                </a:solidFill>
              </a:rPr>
              <a:t>Situació no homogènia a tots els centres docents</a:t>
            </a:r>
          </a:p>
          <a:p>
            <a:endParaRPr lang="ca-ES" dirty="0"/>
          </a:p>
          <a:p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 err="1"/>
              <a:t>Context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155891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 err="1"/>
              <a:t>Context</a:t>
            </a:r>
            <a:endParaRPr lang="ca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3" y="1484784"/>
            <a:ext cx="8094448" cy="494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08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/>
          <a:lstStyle/>
          <a:p>
            <a:r>
              <a:rPr lang="ca-ES" dirty="0"/>
              <a:t>Assignació de docència als Centres Docents</a:t>
            </a:r>
          </a:p>
          <a:p>
            <a:pPr lvl="1"/>
            <a:r>
              <a:rPr lang="ca-ES" dirty="0"/>
              <a:t>Per la identificació de les necessitats de contractació es computen:</a:t>
            </a:r>
          </a:p>
          <a:p>
            <a:pPr lvl="2"/>
            <a:r>
              <a:rPr lang="ca-ES" dirty="0"/>
              <a:t>La docència en assignatures de grau i màster (obligatòries i optatives)</a:t>
            </a:r>
          </a:p>
          <a:p>
            <a:pPr lvl="2"/>
            <a:r>
              <a:rPr lang="ca-ES" dirty="0"/>
              <a:t>La direcció/tutoria de TFG i TFM</a:t>
            </a:r>
          </a:p>
          <a:p>
            <a:pPr lvl="2"/>
            <a:endParaRPr lang="es-ES" dirty="0"/>
          </a:p>
          <a:p>
            <a:pPr marL="2286000" lvl="5" indent="0">
              <a:buNone/>
            </a:pPr>
            <a:r>
              <a:rPr lang="es-ES" sz="1100" i="1" dirty="0" err="1"/>
              <a:t>Acord</a:t>
            </a:r>
            <a:r>
              <a:rPr lang="es-ES" sz="1100" i="1" dirty="0"/>
              <a:t> núm.126/2017 del Consell de </a:t>
            </a:r>
            <a:r>
              <a:rPr lang="es-ES" sz="1100" i="1" dirty="0" err="1"/>
              <a:t>Govern</a:t>
            </a:r>
            <a:r>
              <a:rPr lang="es-ES" sz="1100" i="1" dirty="0"/>
              <a:t> </a:t>
            </a:r>
            <a:r>
              <a:rPr lang="es-ES" sz="1100" i="1" dirty="0" err="1"/>
              <a:t>pel</a:t>
            </a:r>
            <a:r>
              <a:rPr lang="es-ES" sz="1100" i="1" dirty="0"/>
              <a:t> </a:t>
            </a:r>
            <a:r>
              <a:rPr lang="es-ES" sz="1100" i="1" dirty="0" err="1"/>
              <a:t>qual</a:t>
            </a:r>
            <a:r>
              <a:rPr lang="es-ES" sz="1100" i="1" dirty="0"/>
              <a:t> </a:t>
            </a:r>
            <a:r>
              <a:rPr lang="es-ES" sz="1100" i="1" dirty="0" err="1"/>
              <a:t>s’aprova</a:t>
            </a:r>
            <a:r>
              <a:rPr lang="es-ES" sz="1100" i="1" dirty="0"/>
              <a:t> la </a:t>
            </a:r>
            <a:r>
              <a:rPr lang="es-ES" sz="1100" i="1" dirty="0" err="1"/>
              <a:t>revisió</a:t>
            </a:r>
            <a:r>
              <a:rPr lang="es-ES" sz="1100" i="1" dirty="0"/>
              <a:t> de </a:t>
            </a:r>
            <a:r>
              <a:rPr lang="es-ES" sz="1100" i="1" dirty="0" err="1"/>
              <a:t>l’Acord</a:t>
            </a:r>
            <a:r>
              <a:rPr lang="es-ES" sz="1100" i="1" dirty="0"/>
              <a:t> </a:t>
            </a:r>
            <a:r>
              <a:rPr lang="es-ES" sz="1100" i="1" dirty="0" err="1"/>
              <a:t>Actualització</a:t>
            </a:r>
            <a:r>
              <a:rPr lang="es-ES" sz="1100" i="1" dirty="0"/>
              <a:t> del sistema de </a:t>
            </a:r>
            <a:r>
              <a:rPr lang="es-ES" sz="1100" i="1" dirty="0" err="1"/>
              <a:t>punts</a:t>
            </a:r>
            <a:r>
              <a:rPr lang="es-ES" sz="1100" i="1" dirty="0"/>
              <a:t> de </a:t>
            </a:r>
            <a:r>
              <a:rPr lang="es-ES" sz="1100" i="1" dirty="0" err="1"/>
              <a:t>l’activitat</a:t>
            </a:r>
            <a:r>
              <a:rPr lang="es-ES" sz="1100" i="1" dirty="0"/>
              <a:t> </a:t>
            </a:r>
            <a:r>
              <a:rPr lang="es-ES" sz="1100" i="1" dirty="0" err="1"/>
              <a:t>acadèmica</a:t>
            </a:r>
            <a:r>
              <a:rPr lang="es-ES" sz="1100" i="1" dirty="0"/>
              <a:t> del PDI</a:t>
            </a:r>
          </a:p>
          <a:p>
            <a:pPr>
              <a:spcBef>
                <a:spcPts val="1800"/>
              </a:spcBef>
            </a:pPr>
            <a:r>
              <a:rPr lang="ca-ES" dirty="0"/>
              <a:t>Situació de restricció de recursos que pateix el sistema universitari català:</a:t>
            </a:r>
          </a:p>
          <a:p>
            <a:pPr lvl="1"/>
            <a:r>
              <a:rPr lang="ca-ES" dirty="0"/>
              <a:t>Sense millora en el finançament, no hi ha marge per a fer nova contractació.</a:t>
            </a:r>
          </a:p>
          <a:p>
            <a:pPr lvl="1"/>
            <a:r>
              <a:rPr lang="ca-ES" dirty="0"/>
              <a:t>No pot haver un increment del total de punts de docència</a:t>
            </a:r>
          </a:p>
          <a:p>
            <a:pPr>
              <a:spcBef>
                <a:spcPts val="1800"/>
              </a:spcBef>
            </a:pPr>
            <a:r>
              <a:rPr lang="ca-ES" dirty="0"/>
              <a:t>El còmput total de punts de docència a nivell d’universitat s'ha estabilitzat</a:t>
            </a:r>
          </a:p>
          <a:p>
            <a:pPr lvl="1"/>
            <a:r>
              <a:rPr lang="ca-ES" dirty="0"/>
              <a:t>No es planteja una reducció d’aquest total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ES" dirty="0" err="1"/>
              <a:t>Context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65417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2009" y="1268760"/>
            <a:ext cx="8964487" cy="5472608"/>
          </a:xfrm>
        </p:spPr>
        <p:txBody>
          <a:bodyPr/>
          <a:lstStyle/>
          <a:p>
            <a:r>
              <a:rPr lang="ca-ES" dirty="0"/>
              <a:t>Definir i implementar un model global (macro) per l’assignació dels punts de docència als CD que permeti:</a:t>
            </a:r>
          </a:p>
          <a:p>
            <a:pPr lvl="1"/>
            <a:r>
              <a:rPr lang="ca-ES" dirty="0"/>
              <a:t>Calcular el total dels punts de docència que s'assigna als CD per cobrir les titulacions impartides</a:t>
            </a:r>
          </a:p>
          <a:p>
            <a:pPr lvl="1"/>
            <a:r>
              <a:rPr lang="ca-ES" dirty="0"/>
              <a:t>Disposar d’una eina adequada per determinar les necessitats docents que comporten les noves titulacions i, per tant, valorar-ne la viabilitat </a:t>
            </a:r>
          </a:p>
          <a:p>
            <a:endParaRPr lang="ca-ES" dirty="0"/>
          </a:p>
          <a:p>
            <a:r>
              <a:rPr lang="ca-ES" dirty="0"/>
              <a:t>Determinar uns paràmetres comuns pel càlcul dels punts de docència als CD</a:t>
            </a:r>
          </a:p>
          <a:p>
            <a:endParaRPr lang="ca-ES" dirty="0"/>
          </a:p>
          <a:p>
            <a:r>
              <a:rPr lang="ca-ES" dirty="0"/>
              <a:t>Aportar major transparència al sistema d’assignació dels punts de docència als centres</a:t>
            </a:r>
          </a:p>
          <a:p>
            <a:endParaRPr lang="ca-ES" dirty="0"/>
          </a:p>
          <a:p>
            <a:r>
              <a:rPr lang="ca-ES" dirty="0"/>
              <a:t>Suprimir assignacions de docència fora d’encàrrec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/>
              <a:t>Objectius</a:t>
            </a:r>
          </a:p>
        </p:txBody>
      </p:sp>
    </p:spTree>
    <p:extLst>
      <p:ext uri="{BB962C8B-B14F-4D97-AF65-F5344CB8AC3E}">
        <p14:creationId xmlns:p14="http://schemas.microsoft.com/office/powerpoint/2010/main" xmlns="" val="55326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contenido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76064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ca-ES" dirty="0"/>
              <a:t>Nombre d’Estudiants Equivalents a Temps EETC (EETC)</a:t>
            </a:r>
          </a:p>
          <a:p>
            <a:pPr lvl="1"/>
            <a:r>
              <a:rPr lang="ca-ES" dirty="0"/>
              <a:t>La mitjana dels darrers 3 cursos</a:t>
            </a:r>
          </a:p>
          <a:p>
            <a:pPr lvl="2"/>
            <a:r>
              <a:rPr lang="ca-ES" dirty="0"/>
              <a:t>Per cada titulació de Grau (diferenciant Fase Inicial i Post Fase Inicial)</a:t>
            </a:r>
          </a:p>
          <a:p>
            <a:pPr lvl="2"/>
            <a:r>
              <a:rPr lang="ca-ES" dirty="0"/>
              <a:t>Per cada titulació de Màsters</a:t>
            </a:r>
          </a:p>
          <a:p>
            <a:pPr>
              <a:spcBef>
                <a:spcPts val="1000"/>
              </a:spcBef>
            </a:pPr>
            <a:r>
              <a:rPr lang="ca-ES" dirty="0"/>
              <a:t>Tipologia de grups</a:t>
            </a:r>
          </a:p>
          <a:p>
            <a:pPr lvl="1"/>
            <a:r>
              <a:rPr lang="ca-ES" dirty="0"/>
              <a:t>GT= Grup de teoria (equival a grup gran)</a:t>
            </a:r>
          </a:p>
          <a:p>
            <a:pPr lvl="1"/>
            <a:r>
              <a:rPr lang="ca-ES" dirty="0"/>
              <a:t>GP= Grup de problemes (equival a grup mitjà)</a:t>
            </a:r>
          </a:p>
          <a:p>
            <a:pPr lvl="1"/>
            <a:r>
              <a:rPr lang="ca-ES" dirty="0"/>
              <a:t>GL= Grups de laboratori/pràctiques (equival a grup petit)</a:t>
            </a:r>
          </a:p>
          <a:p>
            <a:pPr>
              <a:spcBef>
                <a:spcPts val="1000"/>
              </a:spcBef>
            </a:pPr>
            <a:r>
              <a:rPr lang="ca-ES" dirty="0"/>
              <a:t>Dimensió dels grups</a:t>
            </a:r>
          </a:p>
          <a:p>
            <a:pPr lvl="1"/>
            <a:r>
              <a:rPr lang="ca-ES" dirty="0"/>
              <a:t>Nombre d’EETC assignat a cada tipologia de grup</a:t>
            </a:r>
          </a:p>
          <a:p>
            <a:pPr lvl="1"/>
            <a:r>
              <a:rPr lang="ca-ES" dirty="0"/>
              <a:t>Desdoblament:</a:t>
            </a:r>
          </a:p>
          <a:p>
            <a:pPr lvl="2"/>
            <a:r>
              <a:rPr lang="ca-ES" dirty="0"/>
              <a:t>Quan el nombre d'EETC per grup superi en un "X %" la mida del grup fixada per cada tipologia de grup (Proposta X= 20%)</a:t>
            </a:r>
          </a:p>
          <a:p>
            <a:pPr>
              <a:spcBef>
                <a:spcPts val="1000"/>
              </a:spcBef>
            </a:pPr>
            <a:r>
              <a:rPr lang="ca-ES" dirty="0"/>
              <a:t>Rati de docència assignat a cada tipologia de grup</a:t>
            </a:r>
          </a:p>
          <a:p>
            <a:pPr>
              <a:spcBef>
                <a:spcPts val="1000"/>
              </a:spcBef>
            </a:pPr>
            <a:r>
              <a:rPr lang="ca-ES" dirty="0"/>
              <a:t>Nombre d’ECTS de les titulacions:</a:t>
            </a:r>
          </a:p>
          <a:p>
            <a:pPr lvl="1">
              <a:spcBef>
                <a:spcPts val="600"/>
              </a:spcBef>
            </a:pPr>
            <a:r>
              <a:rPr lang="ca-ES" dirty="0"/>
              <a:t>Grau (ECTS obligatoris: FI i Post FI; ECTS optatius; ECTS TFG)</a:t>
            </a:r>
          </a:p>
          <a:p>
            <a:pPr lvl="1">
              <a:spcBef>
                <a:spcPts val="600"/>
              </a:spcBef>
            </a:pPr>
            <a:r>
              <a:rPr lang="ca-ES" dirty="0"/>
              <a:t>Màster (ECTS obligatoris; ECTS optatius; ECTS TFM)</a:t>
            </a:r>
          </a:p>
          <a:p>
            <a:pPr>
              <a:spcBef>
                <a:spcPts val="1000"/>
              </a:spcBef>
            </a:pPr>
            <a:r>
              <a:rPr lang="ca-ES" dirty="0"/>
              <a:t>Hores lectives per ECTS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3"/>
          </p:nvPr>
        </p:nvSpPr>
        <p:spPr>
          <a:xfrm>
            <a:off x="3233738" y="142875"/>
            <a:ext cx="4933950" cy="8572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a-ES" dirty="0"/>
              <a:t>Paràmetres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/>
          <a:lstStyle/>
          <a:p>
            <a:r>
              <a:rPr lang="ca-ES" dirty="0"/>
              <a:t>Procediment de treball i calendari:</a:t>
            </a:r>
          </a:p>
          <a:p>
            <a:pPr lvl="1"/>
            <a:r>
              <a:rPr lang="ca-ES" dirty="0"/>
              <a:t>Presentació de la proposta del model i dels paràmetres als directors dels CD … (setembre/octubre/novembre 2018)</a:t>
            </a:r>
          </a:p>
          <a:p>
            <a:pPr lvl="1">
              <a:spcBef>
                <a:spcPts val="1200"/>
              </a:spcBef>
            </a:pPr>
            <a:r>
              <a:rPr lang="ca-ES" dirty="0"/>
              <a:t>Creació d’un grup de treball amb membres de la Comissió de Docència i </a:t>
            </a:r>
            <a:r>
              <a:rPr lang="ca-ES" dirty="0" err="1"/>
              <a:t>Estudiantat</a:t>
            </a:r>
            <a:r>
              <a:rPr lang="ca-ES" dirty="0"/>
              <a:t> (novembre 2018):</a:t>
            </a:r>
          </a:p>
          <a:p>
            <a:pPr lvl="2"/>
            <a:r>
              <a:rPr lang="ca-ES" dirty="0"/>
              <a:t>4 directors de CD i 1 director de departament</a:t>
            </a:r>
          </a:p>
          <a:p>
            <a:pPr lvl="2"/>
            <a:r>
              <a:rPr lang="ca-ES" dirty="0"/>
              <a:t>Analitza el nou model d'encàrrec docent i definir els paràmetres</a:t>
            </a:r>
          </a:p>
          <a:p>
            <a:pPr lvl="1">
              <a:spcBef>
                <a:spcPts val="1200"/>
              </a:spcBef>
            </a:pPr>
            <a:r>
              <a:rPr lang="ca-ES" dirty="0"/>
              <a:t>Enviament de dades als CD per a la seva revisió (novembre/desembre 2018)</a:t>
            </a:r>
          </a:p>
          <a:p>
            <a:pPr lvl="1">
              <a:spcBef>
                <a:spcPts val="1200"/>
              </a:spcBef>
            </a:pPr>
            <a:r>
              <a:rPr lang="ca-ES" dirty="0"/>
              <a:t>Presentació als directors dels CD (febrer de 2019):</a:t>
            </a:r>
          </a:p>
          <a:p>
            <a:pPr lvl="2">
              <a:spcBef>
                <a:spcPts val="1200"/>
              </a:spcBef>
            </a:pPr>
            <a:r>
              <a:rPr lang="ca-ES" dirty="0"/>
              <a:t>Realització de simulacions </a:t>
            </a:r>
          </a:p>
          <a:p>
            <a:pPr lvl="2">
              <a:spcBef>
                <a:spcPts val="1200"/>
              </a:spcBef>
            </a:pPr>
            <a:r>
              <a:rPr lang="ca-ES" dirty="0"/>
              <a:t>Definició d’un procediment per l’aplicació gradual del nou model</a:t>
            </a:r>
          </a:p>
          <a:p>
            <a:pPr lvl="2">
              <a:spcBef>
                <a:spcPts val="1200"/>
              </a:spcBef>
            </a:pPr>
            <a:r>
              <a:rPr lang="ca-ES" dirty="0"/>
              <a:t>Càlcul de l’encàrrec 2019-2020</a:t>
            </a:r>
          </a:p>
          <a:p>
            <a:pPr lvl="1">
              <a:spcBef>
                <a:spcPts val="1200"/>
              </a:spcBef>
            </a:pPr>
            <a:r>
              <a:rPr lang="ca-ES" dirty="0"/>
              <a:t>Aprovació de l’encàrrec docent al </a:t>
            </a:r>
            <a:r>
              <a:rPr lang="ca-ES" dirty="0" err="1"/>
              <a:t>CdG</a:t>
            </a:r>
            <a:r>
              <a:rPr lang="ca-ES" dirty="0"/>
              <a:t> de febrer de 2019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/>
              <a:t>Procediment</a:t>
            </a:r>
          </a:p>
        </p:txBody>
      </p:sp>
    </p:spTree>
    <p:extLst>
      <p:ext uri="{BB962C8B-B14F-4D97-AF65-F5344CB8AC3E}">
        <p14:creationId xmlns:p14="http://schemas.microsoft.com/office/powerpoint/2010/main" xmlns="" val="134798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65933" y="1052736"/>
            <a:ext cx="7176062" cy="3806832"/>
          </a:xfrm>
        </p:spPr>
        <p:txBody>
          <a:bodyPr/>
          <a:lstStyle/>
          <a:p>
            <a:r>
              <a:rPr lang="ca-ES" dirty="0"/>
              <a:t>Mida dels grups</a:t>
            </a:r>
          </a:p>
          <a:p>
            <a:pPr lvl="1"/>
            <a:endParaRPr lang="ca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r>
              <a:rPr lang="ca-ES" dirty="0"/>
              <a:t>Rati de docència i hores lectives per ECTS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xmlns="" val="1534846493"/>
              </p:ext>
            </p:extLst>
          </p:nvPr>
        </p:nvGraphicFramePr>
        <p:xfrm>
          <a:off x="412366" y="1628800"/>
          <a:ext cx="8208911" cy="18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6494">
                  <a:extLst>
                    <a:ext uri="{9D8B030D-6E8A-4147-A177-3AD203B41FA5}">
                      <a16:colId xmlns:a16="http://schemas.microsoft.com/office/drawing/2014/main" xmlns="" val="518401467"/>
                    </a:ext>
                  </a:extLst>
                </a:gridCol>
                <a:gridCol w="2035794">
                  <a:extLst>
                    <a:ext uri="{9D8B030D-6E8A-4147-A177-3AD203B41FA5}">
                      <a16:colId xmlns:a16="http://schemas.microsoft.com/office/drawing/2014/main" xmlns="" val="2164136060"/>
                    </a:ext>
                  </a:extLst>
                </a:gridCol>
                <a:gridCol w="1878386">
                  <a:extLst>
                    <a:ext uri="{9D8B030D-6E8A-4147-A177-3AD203B41FA5}">
                      <a16:colId xmlns:a16="http://schemas.microsoft.com/office/drawing/2014/main" xmlns="" val="3525177137"/>
                    </a:ext>
                  </a:extLst>
                </a:gridCol>
                <a:gridCol w="1890191">
                  <a:extLst>
                    <a:ext uri="{9D8B030D-6E8A-4147-A177-3AD203B41FA5}">
                      <a16:colId xmlns:a16="http://schemas.microsoft.com/office/drawing/2014/main" xmlns="" val="31325561"/>
                    </a:ext>
                  </a:extLst>
                </a:gridCol>
                <a:gridCol w="1868046">
                  <a:extLst>
                    <a:ext uri="{9D8B030D-6E8A-4147-A177-3AD203B41FA5}">
                      <a16:colId xmlns:a16="http://schemas.microsoft.com/office/drawing/2014/main" xmlns="" val="397276791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ca-ES" noProof="0" dirty="0"/>
                        <a:t>Tipus de graus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GT (80-50)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GP (45-30)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GL (25-15)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3893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Enginyeria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5631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Ciències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201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Arquitectura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18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Óptica/optometria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182482"/>
                  </a:ext>
                </a:extLst>
              </a:tr>
            </a:tbl>
          </a:graphicData>
        </a:graphic>
      </p:graphicFrame>
      <p:graphicFrame>
        <p:nvGraphicFramePr>
          <p:cNvPr id="7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5788763"/>
              </p:ext>
            </p:extLst>
          </p:nvPr>
        </p:nvGraphicFramePr>
        <p:xfrm>
          <a:off x="323528" y="4609936"/>
          <a:ext cx="8712968" cy="1915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6869">
                  <a:extLst>
                    <a:ext uri="{9D8B030D-6E8A-4147-A177-3AD203B41FA5}">
                      <a16:colId xmlns:a16="http://schemas.microsoft.com/office/drawing/2014/main" xmlns="" val="518401467"/>
                    </a:ext>
                  </a:extLst>
                </a:gridCol>
                <a:gridCol w="1996125">
                  <a:extLst>
                    <a:ext uri="{9D8B030D-6E8A-4147-A177-3AD203B41FA5}">
                      <a16:colId xmlns:a16="http://schemas.microsoft.com/office/drawing/2014/main" xmlns="" val="2164136060"/>
                    </a:ext>
                  </a:extLst>
                </a:gridCol>
                <a:gridCol w="761410">
                  <a:extLst>
                    <a:ext uri="{9D8B030D-6E8A-4147-A177-3AD203B41FA5}">
                      <a16:colId xmlns:a16="http://schemas.microsoft.com/office/drawing/2014/main" xmlns="" val="3525177137"/>
                    </a:ext>
                  </a:extLst>
                </a:gridCol>
                <a:gridCol w="932896">
                  <a:extLst>
                    <a:ext uri="{9D8B030D-6E8A-4147-A177-3AD203B41FA5}">
                      <a16:colId xmlns:a16="http://schemas.microsoft.com/office/drawing/2014/main" xmlns="" val="31325561"/>
                    </a:ext>
                  </a:extLst>
                </a:gridCol>
                <a:gridCol w="882370">
                  <a:extLst>
                    <a:ext uri="{9D8B030D-6E8A-4147-A177-3AD203B41FA5}">
                      <a16:colId xmlns:a16="http://schemas.microsoft.com/office/drawing/2014/main" xmlns="" val="3972767912"/>
                    </a:ext>
                  </a:extLst>
                </a:gridCol>
                <a:gridCol w="1831649">
                  <a:extLst>
                    <a:ext uri="{9D8B030D-6E8A-4147-A177-3AD203B41FA5}">
                      <a16:colId xmlns:a16="http://schemas.microsoft.com/office/drawing/2014/main" xmlns="" val="4259643444"/>
                    </a:ext>
                  </a:extLst>
                </a:gridCol>
                <a:gridCol w="1831649">
                  <a:extLst>
                    <a:ext uri="{9D8B030D-6E8A-4147-A177-3AD203B41FA5}">
                      <a16:colId xmlns:a16="http://schemas.microsoft.com/office/drawing/2014/main" xmlns="" val="4200060784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r>
                        <a:rPr lang="ca-ES" noProof="0" dirty="0"/>
                        <a:t>Tipus de graus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Hores/ECTS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PAD/ECTS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3893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Enginyeria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0.20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0.30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10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3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5631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Ciències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0.20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0.30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10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3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201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Arquitectura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0.50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0.15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0.35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10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3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Óptica/optometria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0.45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0.15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0.40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10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/>
                        <a:t>3</a:t>
                      </a:r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182482"/>
                  </a:ext>
                </a:extLst>
              </a:tr>
            </a:tbl>
          </a:graphicData>
        </a:graphic>
      </p:graphicFrame>
      <p:sp>
        <p:nvSpPr>
          <p:cNvPr id="8" name="Marcador de contenido 2"/>
          <p:cNvSpPr txBox="1">
            <a:spLocks/>
          </p:cNvSpPr>
          <p:nvPr/>
        </p:nvSpPr>
        <p:spPr bwMode="auto">
          <a:xfrm>
            <a:off x="2910852" y="116632"/>
            <a:ext cx="513114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-342900" algn="just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7ABE"/>
              </a:buClr>
              <a:buSzPct val="119000"/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just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BE"/>
              </a:buClr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BE"/>
              </a:buClr>
              <a:buSzPct val="90000"/>
              <a:buFont typeface="Courier New" pitchFamily="49" charset="0"/>
              <a:buChar char="o"/>
              <a:defRPr sz="1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a-ES" kern="0" dirty="0"/>
              <a:t>	Paràmetres - Graus</a:t>
            </a:r>
          </a:p>
        </p:txBody>
      </p:sp>
    </p:spTree>
    <p:extLst>
      <p:ext uri="{BB962C8B-B14F-4D97-AF65-F5344CB8AC3E}">
        <p14:creationId xmlns:p14="http://schemas.microsoft.com/office/powerpoint/2010/main" xmlns="" val="4024090669"/>
      </p:ext>
    </p:extLst>
  </p:cSld>
  <p:clrMapOvr>
    <a:masterClrMapping/>
  </p:clrMapOvr>
</p:sld>
</file>

<file path=ppt/theme/theme1.xml><?xml version="1.0" encoding="utf-8"?>
<a:theme xmlns:a="http://schemas.openxmlformats.org/drawingml/2006/main" name="nova_presentacio[1]">
  <a:themeElements>
    <a:clrScheme name="modelUP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UP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>
        <a:spAutoFit/>
      </a:bodyPr>
      <a:lstStyle>
        <a:defPPr>
          <a:defRPr sz="3200" b="1" dirty="0" err="1">
            <a:solidFill>
              <a:srgbClr val="993366"/>
            </a:solidFill>
          </a:defRPr>
        </a:defPPr>
      </a:lstStyle>
    </a:spDef>
  </a:objectDefaults>
  <a:extraClrSchemeLst>
    <a:extraClrScheme>
      <a:clrScheme name="modelUP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patroUPC201112 (1)</Template>
  <TotalTime>9778</TotalTime>
  <Words>1332</Words>
  <Application>Microsoft Office PowerPoint</Application>
  <PresentationFormat>Presentación en pantalla (4:3)</PresentationFormat>
  <Paragraphs>325</Paragraphs>
  <Slides>17</Slides>
  <Notes>4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nova_presentacio[1]</vt:lpstr>
      <vt:lpstr>Presentació de la proposta d’un nou model per l’assignació dels Punts d’Activitat Docent als centres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d’un nou model per l’assignació del Encàrrec Docent als centres</dc:title>
  <dc:creator>Santiago Gassó</dc:creator>
  <cp:lastModifiedBy>usuario</cp:lastModifiedBy>
  <cp:revision>109</cp:revision>
  <dcterms:created xsi:type="dcterms:W3CDTF">2018-09-06T12:25:52Z</dcterms:created>
  <dcterms:modified xsi:type="dcterms:W3CDTF">2019-02-19T20:16:18Z</dcterms:modified>
</cp:coreProperties>
</file>