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68" r:id="rId5"/>
    <p:sldId id="275" r:id="rId6"/>
    <p:sldId id="273" r:id="rId7"/>
    <p:sldId id="274" r:id="rId8"/>
    <p:sldId id="276" r:id="rId9"/>
    <p:sldId id="277" r:id="rId10"/>
    <p:sldId id="271" r:id="rId11"/>
    <p:sldId id="269" r:id="rId12"/>
    <p:sldId id="270" r:id="rId13"/>
    <p:sldId id="272" r:id="rId14"/>
    <p:sldId id="278" r:id="rId15"/>
  </p:sldIdLst>
  <p:sldSz cx="9144000" cy="6858000" type="screen4x3"/>
  <p:notesSz cx="6797675" cy="9928225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CCFFCC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06B-5546-4FFD-AAC5-2F1608DB1A4C}" type="datetimeFigureOut">
              <a:rPr lang="ca-ES" smtClean="0"/>
              <a:pPr/>
              <a:t>10/12/2017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A5EE-49EA-4991-89CF-89EE5286AD4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608099136"/>
      </p:ext>
    </p:extLst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06B-5546-4FFD-AAC5-2F1608DB1A4C}" type="datetimeFigureOut">
              <a:rPr lang="ca-ES" smtClean="0"/>
              <a:pPr/>
              <a:t>10/12/2017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A5EE-49EA-4991-89CF-89EE5286AD4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3163644745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06B-5546-4FFD-AAC5-2F1608DB1A4C}" type="datetimeFigureOut">
              <a:rPr lang="ca-ES" smtClean="0"/>
              <a:pPr/>
              <a:t>10/12/2017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A5EE-49EA-4991-89CF-89EE5286AD4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2769606908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06B-5546-4FFD-AAC5-2F1608DB1A4C}" type="datetimeFigureOut">
              <a:rPr lang="ca-ES" smtClean="0"/>
              <a:pPr/>
              <a:t>10/12/2017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A5EE-49EA-4991-89CF-89EE5286AD4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1982921164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06B-5546-4FFD-AAC5-2F1608DB1A4C}" type="datetimeFigureOut">
              <a:rPr lang="ca-ES" smtClean="0"/>
              <a:pPr/>
              <a:t>10/12/2017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A5EE-49EA-4991-89CF-89EE5286AD4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1104102865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06B-5546-4FFD-AAC5-2F1608DB1A4C}" type="datetimeFigureOut">
              <a:rPr lang="ca-ES" smtClean="0"/>
              <a:pPr/>
              <a:t>10/12/2017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A5EE-49EA-4991-89CF-89EE5286AD4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4150220718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06B-5546-4FFD-AAC5-2F1608DB1A4C}" type="datetimeFigureOut">
              <a:rPr lang="ca-ES" smtClean="0"/>
              <a:pPr/>
              <a:t>10/12/2017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A5EE-49EA-4991-89CF-89EE5286AD4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1601012730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06B-5546-4FFD-AAC5-2F1608DB1A4C}" type="datetimeFigureOut">
              <a:rPr lang="ca-ES" smtClean="0"/>
              <a:pPr/>
              <a:t>10/12/2017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A5EE-49EA-4991-89CF-89EE5286AD4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2513019779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06B-5546-4FFD-AAC5-2F1608DB1A4C}" type="datetimeFigureOut">
              <a:rPr lang="ca-ES" smtClean="0"/>
              <a:pPr/>
              <a:t>10/12/2017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A5EE-49EA-4991-89CF-89EE5286AD4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343904558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06B-5546-4FFD-AAC5-2F1608DB1A4C}" type="datetimeFigureOut">
              <a:rPr lang="ca-ES" smtClean="0"/>
              <a:pPr/>
              <a:t>10/12/2017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A5EE-49EA-4991-89CF-89EE5286AD4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3932436244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06B-5546-4FFD-AAC5-2F1608DB1A4C}" type="datetimeFigureOut">
              <a:rPr lang="ca-ES" smtClean="0"/>
              <a:pPr/>
              <a:t>10/12/2017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A5EE-49EA-4991-89CF-89EE5286AD4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2943131687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7706B-5546-4FFD-AAC5-2F1608DB1A4C}" type="datetimeFigureOut">
              <a:rPr lang="ca-ES" smtClean="0"/>
              <a:pPr/>
              <a:t>10/12/2017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7A5EE-49EA-4991-89CF-89EE5286AD4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156937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4680520"/>
          </a:xfrm>
        </p:spPr>
        <p:txBody>
          <a:bodyPr>
            <a:normAutofit fontScale="90000"/>
          </a:bodyPr>
          <a:lstStyle/>
          <a:p>
            <a:r>
              <a:rPr lang="ca-ES" sz="4900" b="1" dirty="0" smtClean="0">
                <a:solidFill>
                  <a:srgbClr val="0070C0"/>
                </a:solidFill>
              </a:rPr>
              <a:t>Modificació en el </a:t>
            </a:r>
            <a:r>
              <a:rPr lang="ca-ES" sz="4900" b="1" dirty="0" smtClean="0">
                <a:solidFill>
                  <a:srgbClr val="0070C0"/>
                </a:solidFill>
              </a:rPr>
              <a:t/>
            </a:r>
            <a:br>
              <a:rPr lang="ca-ES" sz="4900" b="1" dirty="0" smtClean="0">
                <a:solidFill>
                  <a:srgbClr val="0070C0"/>
                </a:solidFill>
              </a:rPr>
            </a:br>
            <a:r>
              <a:rPr lang="ca-ES" sz="4900" b="1" dirty="0" smtClean="0">
                <a:solidFill>
                  <a:srgbClr val="0070C0"/>
                </a:solidFill>
              </a:rPr>
              <a:t>Grau en Enginyeria </a:t>
            </a:r>
            <a:r>
              <a:rPr lang="ca-ES" sz="4900" b="1" dirty="0" smtClean="0">
                <a:solidFill>
                  <a:srgbClr val="0070C0"/>
                </a:solidFill>
              </a:rPr>
              <a:t>Informàtica,</a:t>
            </a:r>
            <a:r>
              <a:rPr lang="ca-ES" sz="4900" b="1" dirty="0" smtClean="0">
                <a:solidFill>
                  <a:srgbClr val="0070C0"/>
                </a:solidFill>
              </a:rPr>
              <a:t/>
            </a:r>
            <a:br>
              <a:rPr lang="ca-ES" sz="4900" b="1" dirty="0" smtClean="0">
                <a:solidFill>
                  <a:srgbClr val="0070C0"/>
                </a:solidFill>
              </a:rPr>
            </a:br>
            <a:r>
              <a:rPr lang="ca-ES" sz="4900" b="1" dirty="0" smtClean="0">
                <a:solidFill>
                  <a:srgbClr val="0070C0"/>
                </a:solidFill>
              </a:rPr>
              <a:t>itinerari de </a:t>
            </a:r>
            <a:r>
              <a:rPr lang="ca-ES" sz="4900" b="1" dirty="0" err="1" smtClean="0">
                <a:solidFill>
                  <a:srgbClr val="0070C0"/>
                </a:solidFill>
              </a:rPr>
              <a:t>l’EPSEVG</a:t>
            </a:r>
            <a:r>
              <a:rPr lang="ca-ES" sz="4900" b="1" dirty="0" smtClean="0">
                <a:solidFill>
                  <a:srgbClr val="0070C0"/>
                </a:solidFill>
              </a:rPr>
              <a:t/>
            </a:r>
            <a:br>
              <a:rPr lang="ca-ES" sz="4900" b="1" dirty="0" smtClean="0">
                <a:solidFill>
                  <a:srgbClr val="0070C0"/>
                </a:solidFill>
              </a:rPr>
            </a:br>
            <a:r>
              <a:rPr lang="ca-ES" sz="3100" b="1" dirty="0" smtClean="0">
                <a:solidFill>
                  <a:srgbClr val="0070C0"/>
                </a:solidFill>
              </a:rPr>
              <a:t>a </a:t>
            </a:r>
            <a:r>
              <a:rPr lang="ca-ES" sz="3100" b="1" dirty="0" smtClean="0">
                <a:solidFill>
                  <a:srgbClr val="0070C0"/>
                </a:solidFill>
              </a:rPr>
              <a:t>partir </a:t>
            </a:r>
            <a:r>
              <a:rPr lang="ca-ES" sz="3100" b="1" dirty="0" smtClean="0">
                <a:solidFill>
                  <a:srgbClr val="0070C0"/>
                </a:solidFill>
              </a:rPr>
              <a:t>del </a:t>
            </a:r>
            <a:r>
              <a:rPr lang="ca-ES" sz="4900" b="1" dirty="0" smtClean="0">
                <a:solidFill>
                  <a:srgbClr val="0070C0"/>
                </a:solidFill>
              </a:rPr>
              <a:t>2018/19</a:t>
            </a:r>
            <a:br>
              <a:rPr lang="ca-ES" sz="4900" b="1" dirty="0" smtClean="0">
                <a:solidFill>
                  <a:srgbClr val="0070C0"/>
                </a:solidFill>
              </a:rPr>
            </a:br>
            <a:r>
              <a:rPr lang="ca-ES" sz="3100" b="1" dirty="0" smtClean="0">
                <a:solidFill>
                  <a:srgbClr val="0070C0"/>
                </a:solidFill>
              </a:rPr>
              <a:t>(aplicació a partir del 1/9/2018)</a:t>
            </a:r>
            <a:r>
              <a:rPr lang="ca-ES" sz="3100" b="1" dirty="0" smtClean="0">
                <a:solidFill>
                  <a:srgbClr val="0000FF"/>
                </a:solidFill>
              </a:rPr>
              <a:t/>
            </a:r>
            <a:br>
              <a:rPr lang="ca-ES" sz="3100" b="1" dirty="0" smtClean="0">
                <a:solidFill>
                  <a:srgbClr val="0000FF"/>
                </a:solidFill>
              </a:rPr>
            </a:br>
            <a:r>
              <a:rPr lang="ca-ES" sz="4900" b="1" dirty="0" smtClean="0">
                <a:solidFill>
                  <a:srgbClr val="0070C0"/>
                </a:solidFill>
              </a:rPr>
              <a:t/>
            </a:r>
            <a:br>
              <a:rPr lang="ca-ES" sz="4900" b="1" dirty="0" smtClean="0">
                <a:solidFill>
                  <a:srgbClr val="0070C0"/>
                </a:solidFill>
              </a:rPr>
            </a:br>
            <a:r>
              <a:rPr lang="ca-ES" sz="3100" b="1" dirty="0" smtClean="0">
                <a:solidFill>
                  <a:srgbClr val="0070C0"/>
                </a:solidFill>
              </a:rPr>
              <a:t>Aprovat per la Junta de </a:t>
            </a:r>
            <a:r>
              <a:rPr lang="ca-ES" sz="3100" b="1" dirty="0" err="1" smtClean="0">
                <a:solidFill>
                  <a:srgbClr val="0070C0"/>
                </a:solidFill>
              </a:rPr>
              <a:t>l’EPSEVG</a:t>
            </a:r>
            <a:r>
              <a:rPr lang="ca-ES" sz="3100" b="1" dirty="0" smtClean="0">
                <a:solidFill>
                  <a:srgbClr val="0070C0"/>
                </a:solidFill>
              </a:rPr>
              <a:t> el 9/11/2017</a:t>
            </a:r>
            <a:r>
              <a:rPr lang="ca-ES" b="1" dirty="0" smtClean="0"/>
              <a:t/>
            </a:r>
            <a:br>
              <a:rPr lang="ca-ES" b="1" dirty="0" smtClean="0"/>
            </a:br>
            <a:endParaRPr lang="ca-ES" b="1" dirty="0"/>
          </a:p>
        </p:txBody>
      </p:sp>
      <p:pic>
        <p:nvPicPr>
          <p:cNvPr id="1026" name="Picture 2" descr="EPSEVG-positiu-p30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4893512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111314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a-ES" sz="3600" b="1" dirty="0" smtClean="0">
                <a:solidFill>
                  <a:srgbClr val="0070C0"/>
                </a:solidFill>
              </a:rPr>
              <a:t>M</a:t>
            </a:r>
            <a:r>
              <a:rPr lang="ca-ES" sz="3600" b="1" dirty="0" smtClean="0">
                <a:solidFill>
                  <a:srgbClr val="0070C0"/>
                </a:solidFill>
              </a:rPr>
              <a:t>odificació del Grau </a:t>
            </a:r>
            <a:r>
              <a:rPr lang="ca-ES" sz="3600" b="1" dirty="0" smtClean="0">
                <a:solidFill>
                  <a:srgbClr val="0070C0"/>
                </a:solidFill>
              </a:rPr>
              <a:t>en Enginyeria Informàtica EPSEVG</a:t>
            </a:r>
            <a:endParaRPr lang="es-ES" sz="3600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b="1" dirty="0" smtClean="0">
                <a:solidFill>
                  <a:srgbClr val="0000FF"/>
                </a:solidFill>
              </a:rPr>
              <a:t>5. Mapa </a:t>
            </a:r>
            <a:r>
              <a:rPr lang="es-ES" sz="2400" b="1" dirty="0" err="1" smtClean="0">
                <a:solidFill>
                  <a:srgbClr val="0000FF"/>
                </a:solidFill>
              </a:rPr>
              <a:t>matèries</a:t>
            </a:r>
            <a:r>
              <a:rPr lang="es-ES" sz="2400" b="1" dirty="0" smtClean="0">
                <a:solidFill>
                  <a:srgbClr val="0000FF"/>
                </a:solidFill>
              </a:rPr>
              <a:t>/</a:t>
            </a:r>
            <a:r>
              <a:rPr lang="es-ES" sz="2400" b="1" dirty="0" err="1" smtClean="0">
                <a:solidFill>
                  <a:srgbClr val="0000FF"/>
                </a:solidFill>
              </a:rPr>
              <a:t>assignatures</a:t>
            </a:r>
            <a:r>
              <a:rPr lang="es-ES" sz="2400" b="1" dirty="0" smtClean="0">
                <a:solidFill>
                  <a:srgbClr val="0000FF"/>
                </a:solidFill>
              </a:rPr>
              <a:t> actual:</a:t>
            </a:r>
          </a:p>
          <a:p>
            <a:pPr>
              <a:buNone/>
            </a:pPr>
            <a:endParaRPr lang="es-ES" sz="1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533701"/>
            <a:ext cx="9108504" cy="5495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b="1" dirty="0" err="1" smtClean="0">
                <a:solidFill>
                  <a:srgbClr val="0000FF"/>
                </a:solidFill>
              </a:rPr>
              <a:t>Resum</a:t>
            </a:r>
            <a:r>
              <a:rPr lang="es-ES" sz="2400" b="1" dirty="0" smtClean="0">
                <a:solidFill>
                  <a:srgbClr val="0000FF"/>
                </a:solidFill>
              </a:rPr>
              <a:t> </a:t>
            </a:r>
            <a:r>
              <a:rPr lang="es-ES" sz="2400" b="1" dirty="0" err="1" smtClean="0">
                <a:solidFill>
                  <a:srgbClr val="0000FF"/>
                </a:solidFill>
              </a:rPr>
              <a:t>dels</a:t>
            </a:r>
            <a:r>
              <a:rPr lang="es-ES" sz="2400" b="1" dirty="0" smtClean="0">
                <a:solidFill>
                  <a:srgbClr val="0000FF"/>
                </a:solidFill>
              </a:rPr>
              <a:t> </a:t>
            </a:r>
            <a:r>
              <a:rPr lang="es-ES" sz="2400" b="1" dirty="0" err="1" smtClean="0">
                <a:solidFill>
                  <a:srgbClr val="0000FF"/>
                </a:solidFill>
              </a:rPr>
              <a:t>canvis</a:t>
            </a:r>
            <a:r>
              <a:rPr lang="es-ES" sz="2400" b="1" dirty="0" smtClean="0">
                <a:solidFill>
                  <a:srgbClr val="0000FF"/>
                </a:solidFill>
              </a:rPr>
              <a:t> </a:t>
            </a:r>
            <a:r>
              <a:rPr lang="es-ES" sz="2400" b="1" dirty="0" smtClean="0">
                <a:solidFill>
                  <a:srgbClr val="0000FF"/>
                </a:solidFill>
              </a:rPr>
              <a:t> </a:t>
            </a:r>
            <a:r>
              <a:rPr lang="es-ES" sz="2400" b="1" dirty="0" smtClean="0">
                <a:solidFill>
                  <a:srgbClr val="0000FF"/>
                </a:solidFill>
              </a:rPr>
              <a:t>a aplicar a partir del 1/9/2018</a:t>
            </a:r>
            <a:endParaRPr lang="es-ES" sz="2400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s-ES" sz="1600" b="1" dirty="0"/>
          </a:p>
        </p:txBody>
      </p:sp>
      <p:sp>
        <p:nvSpPr>
          <p:cNvPr id="4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a-ES" sz="3600" b="1" dirty="0" smtClean="0">
                <a:solidFill>
                  <a:srgbClr val="0070C0"/>
                </a:solidFill>
              </a:rPr>
              <a:t>M</a:t>
            </a:r>
            <a:r>
              <a:rPr lang="ca-ES" sz="3600" b="1" dirty="0" smtClean="0">
                <a:solidFill>
                  <a:srgbClr val="0070C0"/>
                </a:solidFill>
              </a:rPr>
              <a:t>odificació del Grau </a:t>
            </a:r>
            <a:r>
              <a:rPr lang="ca-ES" sz="3600" b="1" dirty="0" smtClean="0">
                <a:solidFill>
                  <a:srgbClr val="0070C0"/>
                </a:solidFill>
              </a:rPr>
              <a:t>en Enginyeria Informàtica EPSEVG</a:t>
            </a:r>
            <a:endParaRPr lang="es-ES" sz="3600" dirty="0"/>
          </a:p>
        </p:txBody>
      </p:sp>
      <p:pic>
        <p:nvPicPr>
          <p:cNvPr id="6" name="5 Imagen" descr="Informatica_canv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66768"/>
            <a:ext cx="9144000" cy="5290624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a-ES" sz="3600" b="1" dirty="0" smtClean="0">
                <a:solidFill>
                  <a:srgbClr val="0070C0"/>
                </a:solidFill>
              </a:rPr>
              <a:t>M</a:t>
            </a:r>
            <a:r>
              <a:rPr lang="ca-ES" sz="3600" b="1" dirty="0" smtClean="0">
                <a:solidFill>
                  <a:srgbClr val="0070C0"/>
                </a:solidFill>
              </a:rPr>
              <a:t>odificació </a:t>
            </a:r>
            <a:r>
              <a:rPr lang="ca-ES" sz="3600" b="1" dirty="0" smtClean="0">
                <a:solidFill>
                  <a:srgbClr val="0070C0"/>
                </a:solidFill>
              </a:rPr>
              <a:t>del Grau en Enginyeria Informàtica EPSEVG</a:t>
            </a:r>
            <a:endParaRPr lang="es-ES" sz="3600" dirty="0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b="1" dirty="0" smtClean="0">
                <a:solidFill>
                  <a:srgbClr val="0000FF"/>
                </a:solidFill>
              </a:rPr>
              <a:t>Mapa de </a:t>
            </a:r>
            <a:r>
              <a:rPr lang="es-ES" sz="2400" b="1" dirty="0" err="1" smtClean="0">
                <a:solidFill>
                  <a:srgbClr val="0000FF"/>
                </a:solidFill>
              </a:rPr>
              <a:t>matèries</a:t>
            </a:r>
            <a:r>
              <a:rPr lang="es-ES" sz="2400" b="1" dirty="0" smtClean="0">
                <a:solidFill>
                  <a:srgbClr val="0000FF"/>
                </a:solidFill>
              </a:rPr>
              <a:t>/</a:t>
            </a:r>
            <a:r>
              <a:rPr lang="es-ES" sz="2400" b="1" dirty="0" err="1" smtClean="0">
                <a:solidFill>
                  <a:srgbClr val="0000FF"/>
                </a:solidFill>
              </a:rPr>
              <a:t>assignatures</a:t>
            </a:r>
            <a:r>
              <a:rPr lang="es-ES" sz="2400" b="1" dirty="0" smtClean="0">
                <a:solidFill>
                  <a:srgbClr val="0000FF"/>
                </a:solidFill>
              </a:rPr>
              <a:t> </a:t>
            </a:r>
            <a:r>
              <a:rPr lang="es-ES" sz="2400" b="1" dirty="0" err="1" smtClean="0">
                <a:solidFill>
                  <a:srgbClr val="0000FF"/>
                </a:solidFill>
              </a:rPr>
              <a:t>futur</a:t>
            </a:r>
            <a:r>
              <a:rPr lang="es-ES" sz="2400" b="1" dirty="0" smtClean="0">
                <a:solidFill>
                  <a:srgbClr val="0000FF"/>
                </a:solidFill>
              </a:rPr>
              <a:t>:</a:t>
            </a:r>
          </a:p>
          <a:p>
            <a:pPr>
              <a:buNone/>
            </a:pPr>
            <a:endParaRPr lang="es-ES" sz="1800" b="1" dirty="0"/>
          </a:p>
        </p:txBody>
      </p:sp>
      <p:pic>
        <p:nvPicPr>
          <p:cNvPr id="2" name="Imat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86452"/>
            <a:ext cx="9151405" cy="5271548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ol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2016224" cy="3672408"/>
          </a:xfrm>
        </p:spPr>
        <p:txBody>
          <a:bodyPr>
            <a:normAutofit/>
          </a:bodyPr>
          <a:lstStyle/>
          <a:p>
            <a:r>
              <a:rPr lang="ca-ES" sz="2800" b="1" dirty="0" smtClean="0">
                <a:solidFill>
                  <a:srgbClr val="0070C0"/>
                </a:solidFill>
              </a:rPr>
              <a:t>Modificació </a:t>
            </a:r>
            <a:r>
              <a:rPr lang="ca-ES" sz="2800" b="1" dirty="0" smtClean="0">
                <a:solidFill>
                  <a:srgbClr val="0070C0"/>
                </a:solidFill>
              </a:rPr>
              <a:t/>
            </a:r>
            <a:br>
              <a:rPr lang="ca-ES" sz="2800" b="1" dirty="0" smtClean="0">
                <a:solidFill>
                  <a:srgbClr val="0070C0"/>
                </a:solidFill>
              </a:rPr>
            </a:br>
            <a:r>
              <a:rPr lang="ca-ES" sz="2800" b="1" dirty="0" smtClean="0">
                <a:solidFill>
                  <a:srgbClr val="0070C0"/>
                </a:solidFill>
              </a:rPr>
              <a:t>del Grau en Enginyeria Informàtica EPSEVG</a:t>
            </a:r>
            <a:endParaRPr lang="es-ES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95536" y="3933056"/>
            <a:ext cx="2304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dirty="0" smtClean="0">
                <a:solidFill>
                  <a:srgbClr val="0000FF"/>
                </a:solidFill>
              </a:rPr>
              <a:t>6. </a:t>
            </a:r>
            <a:r>
              <a:rPr lang="ca-ES" sz="2400" b="1" dirty="0" smtClean="0">
                <a:solidFill>
                  <a:srgbClr val="0000FF"/>
                </a:solidFill>
              </a:rPr>
              <a:t>M</a:t>
            </a:r>
            <a:r>
              <a:rPr lang="ca-ES" sz="2400" b="1" dirty="0" smtClean="0">
                <a:solidFill>
                  <a:srgbClr val="0000FF"/>
                </a:solidFill>
              </a:rPr>
              <a:t>apa </a:t>
            </a:r>
            <a:r>
              <a:rPr lang="ca-ES" sz="2400" b="1" dirty="0" smtClean="0">
                <a:solidFill>
                  <a:srgbClr val="0000FF"/>
                </a:solidFill>
              </a:rPr>
              <a:t>de recomanacions</a:t>
            </a:r>
          </a:p>
          <a:p>
            <a:r>
              <a:rPr lang="ca-ES" sz="2400" b="1" dirty="0" smtClean="0">
                <a:solidFill>
                  <a:srgbClr val="0000FF"/>
                </a:solidFill>
              </a:rPr>
              <a:t>entre </a:t>
            </a:r>
            <a:r>
              <a:rPr lang="ca-ES" sz="2400" b="1" dirty="0" smtClean="0">
                <a:solidFill>
                  <a:srgbClr val="0000FF"/>
                </a:solidFill>
              </a:rPr>
              <a:t>assignatures (2018/19)</a:t>
            </a:r>
            <a:endParaRPr lang="ca-ES" sz="2400" b="1" dirty="0" smtClean="0">
              <a:solidFill>
                <a:srgbClr val="0000FF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0"/>
            <a:ext cx="6372200" cy="6817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a-ES" sz="3600" b="1" dirty="0" smtClean="0">
                <a:solidFill>
                  <a:srgbClr val="0070C0"/>
                </a:solidFill>
              </a:rPr>
              <a:t>M</a:t>
            </a:r>
            <a:r>
              <a:rPr lang="ca-ES" sz="3600" b="1" dirty="0" smtClean="0">
                <a:solidFill>
                  <a:srgbClr val="0070C0"/>
                </a:solidFill>
              </a:rPr>
              <a:t>odificació </a:t>
            </a:r>
            <a:r>
              <a:rPr lang="ca-ES" sz="3600" b="1" dirty="0" smtClean="0">
                <a:solidFill>
                  <a:srgbClr val="0070C0"/>
                </a:solidFill>
              </a:rPr>
              <a:t>del Grau en Enginyeria Informàtica EPSEVG</a:t>
            </a:r>
            <a:endParaRPr lang="es-ES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0" y="1512912"/>
            <a:ext cx="81915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sz="3600" b="1" dirty="0" smtClean="0">
                <a:solidFill>
                  <a:srgbClr val="0070C0"/>
                </a:solidFill>
              </a:rPr>
              <a:t>Modificació </a:t>
            </a:r>
            <a:r>
              <a:rPr lang="ca-ES" sz="3600" b="1" dirty="0" smtClean="0">
                <a:solidFill>
                  <a:srgbClr val="0070C0"/>
                </a:solidFill>
              </a:rPr>
              <a:t>del Grau en Enginyeria Informàtica EPSEVG</a:t>
            </a:r>
            <a:endParaRPr lang="es-ES" sz="3600" dirty="0"/>
          </a:p>
        </p:txBody>
      </p:sp>
      <p:sp>
        <p:nvSpPr>
          <p:cNvPr id="3" name="QuadreDeText 2"/>
          <p:cNvSpPr txBox="1"/>
          <p:nvPr/>
        </p:nvSpPr>
        <p:spPr>
          <a:xfrm>
            <a:off x="755576" y="2636912"/>
            <a:ext cx="8424679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ca-ES" sz="2800" dirty="0" smtClean="0"/>
              <a:t>Motivacions per la modificació del pla d’estudis</a:t>
            </a:r>
          </a:p>
          <a:p>
            <a:pPr marL="514350" indent="-514350">
              <a:buAutoNum type="arabicPeriod"/>
            </a:pPr>
            <a:r>
              <a:rPr lang="ca-ES" sz="2800" dirty="0" smtClean="0"/>
              <a:t>Proposta de canvis a nivell d’assignatures</a:t>
            </a:r>
          </a:p>
          <a:p>
            <a:pPr marL="514350" indent="-514350">
              <a:buAutoNum type="arabicPeriod"/>
            </a:pPr>
            <a:r>
              <a:rPr lang="ca-ES" sz="2800" dirty="0" smtClean="0"/>
              <a:t>Assignatures involucrades</a:t>
            </a:r>
          </a:p>
          <a:p>
            <a:pPr marL="514350" indent="-514350">
              <a:buFontTx/>
              <a:buAutoNum type="arabicPeriod"/>
            </a:pPr>
            <a:r>
              <a:rPr lang="ca-ES" sz="2800" dirty="0"/>
              <a:t>Canvis en </a:t>
            </a:r>
            <a:r>
              <a:rPr lang="ca-ES" sz="2800" dirty="0" smtClean="0"/>
              <a:t>Competències</a:t>
            </a:r>
          </a:p>
          <a:p>
            <a:pPr marL="514350" indent="-514350">
              <a:buAutoNum type="arabicPeriod"/>
            </a:pPr>
            <a:r>
              <a:rPr lang="ca-ES" sz="2800" dirty="0" smtClean="0"/>
              <a:t>Canvis en el mapa de matèries/assignatures</a:t>
            </a:r>
          </a:p>
          <a:p>
            <a:pPr marL="514350" indent="-514350">
              <a:buAutoNum type="arabicPeriod"/>
            </a:pPr>
            <a:r>
              <a:rPr lang="ca-ES" sz="2800" dirty="0" smtClean="0"/>
              <a:t>Mapa de recomanacions entre assignatures resultant</a:t>
            </a:r>
          </a:p>
          <a:p>
            <a:pPr marL="285750" indent="-285750">
              <a:buFontTx/>
              <a:buChar char="-"/>
            </a:pP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5171937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/>
          <a:lstStyle/>
          <a:p>
            <a:pPr marL="0" indent="0">
              <a:buNone/>
            </a:pPr>
            <a:endParaRPr lang="ca-ES" sz="2400" dirty="0" smtClean="0"/>
          </a:p>
          <a:p>
            <a:endParaRPr lang="ca-ES" dirty="0"/>
          </a:p>
        </p:txBody>
      </p:sp>
      <p:sp>
        <p:nvSpPr>
          <p:cNvPr id="6" name="Títo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a-ES" sz="3600" b="1" dirty="0" smtClean="0">
                <a:solidFill>
                  <a:srgbClr val="0070C0"/>
                </a:solidFill>
              </a:rPr>
              <a:t>Modificació </a:t>
            </a:r>
            <a:r>
              <a:rPr lang="ca-ES" sz="3600" b="1" dirty="0" smtClean="0">
                <a:solidFill>
                  <a:srgbClr val="0070C0"/>
                </a:solidFill>
              </a:rPr>
              <a:t>del Grau en Enginyeria Informàtica EPSEVG</a:t>
            </a:r>
            <a:endParaRPr lang="es-ES" sz="3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39552" y="1628800"/>
            <a:ext cx="828092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ca-ES" sz="2400" b="1" dirty="0" smtClean="0">
                <a:solidFill>
                  <a:srgbClr val="0000FF"/>
                </a:solidFill>
              </a:rPr>
              <a:t>1. Motivacions per la modificació del pla d’estudis</a:t>
            </a:r>
          </a:p>
          <a:p>
            <a:pPr lvl="0">
              <a:defRPr/>
            </a:pPr>
            <a:endParaRPr lang="ca-ES" sz="2100" dirty="0" smtClean="0"/>
          </a:p>
          <a:p>
            <a:pPr lvl="0">
              <a:defRPr/>
            </a:pPr>
            <a:r>
              <a:rPr lang="ca-ES" sz="2100" dirty="0" smtClean="0">
                <a:solidFill>
                  <a:srgbClr val="0000FF"/>
                </a:solidFill>
              </a:rPr>
              <a:t>Acreditació: Igualar l’estructura i competències </a:t>
            </a:r>
            <a:r>
              <a:rPr lang="ca-ES" sz="2100" dirty="0" smtClean="0"/>
              <a:t>del pla d’estudis amb la FIB</a:t>
            </a:r>
          </a:p>
          <a:p>
            <a:pPr>
              <a:buFontTx/>
              <a:buChar char="-"/>
            </a:pPr>
            <a:endParaRPr lang="ca-ES" sz="2100" dirty="0" smtClean="0"/>
          </a:p>
          <a:p>
            <a:pPr>
              <a:buFontTx/>
              <a:buChar char="-"/>
            </a:pPr>
            <a:r>
              <a:rPr lang="ca-ES" sz="2100" dirty="0" smtClean="0"/>
              <a:t> </a:t>
            </a:r>
            <a:r>
              <a:rPr lang="ca-ES" sz="2100" dirty="0" smtClean="0">
                <a:solidFill>
                  <a:srgbClr val="0000FF"/>
                </a:solidFill>
              </a:rPr>
              <a:t>Canviar de 24 a 18 el nombre de crèdits del TFG</a:t>
            </a:r>
            <a:r>
              <a:rPr lang="ca-ES" sz="2100" dirty="0" smtClean="0"/>
              <a:t>, amb el mateix nombre de crèdits, les mateixes competències i mateixos resultats de l’aprenentatge.</a:t>
            </a:r>
          </a:p>
          <a:p>
            <a:pPr>
              <a:buFontTx/>
              <a:buChar char="-"/>
            </a:pPr>
            <a:r>
              <a:rPr lang="ca-ES" sz="2100" dirty="0" smtClean="0"/>
              <a:t> </a:t>
            </a:r>
            <a:r>
              <a:rPr lang="ca-ES" sz="2100" dirty="0" smtClean="0">
                <a:solidFill>
                  <a:srgbClr val="0000FF"/>
                </a:solidFill>
              </a:rPr>
              <a:t>Passar de 36 a 42 el nombre de crèdits optatius </a:t>
            </a:r>
            <a:r>
              <a:rPr lang="ca-ES" sz="2100" dirty="0" smtClean="0"/>
              <a:t>a cursar. </a:t>
            </a:r>
          </a:p>
          <a:p>
            <a:pPr>
              <a:buFontTx/>
              <a:buChar char="-"/>
            </a:pPr>
            <a:endParaRPr lang="ca-ES" sz="2100" dirty="0" smtClean="0"/>
          </a:p>
          <a:p>
            <a:pPr>
              <a:buFontTx/>
              <a:buNone/>
            </a:pPr>
            <a:r>
              <a:rPr lang="ca-ES" sz="2100" dirty="0" smtClean="0">
                <a:solidFill>
                  <a:srgbClr val="0000FF"/>
                </a:solidFill>
              </a:rPr>
              <a:t>Igualar la matèria obligatòria de Centre </a:t>
            </a:r>
            <a:r>
              <a:rPr lang="ca-ES" sz="2100" dirty="0" smtClean="0"/>
              <a:t>amb la FIB (Interacció Persona – Ordinador) que a </a:t>
            </a:r>
            <a:r>
              <a:rPr lang="ca-ES" sz="2100" dirty="0" err="1" smtClean="0"/>
              <a:t>l’EPSEVG</a:t>
            </a:r>
            <a:r>
              <a:rPr lang="ca-ES" sz="2100" dirty="0" smtClean="0"/>
              <a:t> </a:t>
            </a:r>
            <a:r>
              <a:rPr lang="ca-ES" sz="2100" dirty="0" err="1" smtClean="0"/>
              <a:t>s’oferta</a:t>
            </a:r>
            <a:r>
              <a:rPr lang="ca-ES" sz="2100" dirty="0" smtClean="0"/>
              <a:t> com optativa, assegurant l’adquisició dels mateixos continguts obligatoris i competències que la FIB en l’especialitat de Tecnologies de la Informació.</a:t>
            </a:r>
          </a:p>
          <a:p>
            <a:pPr>
              <a:buFontTx/>
              <a:buNone/>
            </a:pPr>
            <a:r>
              <a:rPr lang="ca-ES" sz="2100" dirty="0" smtClean="0"/>
              <a:t> </a:t>
            </a:r>
          </a:p>
          <a:p>
            <a:pPr>
              <a:buFontTx/>
              <a:buNone/>
            </a:pPr>
            <a:r>
              <a:rPr lang="ca-ES" sz="2100" dirty="0" smtClean="0">
                <a:solidFill>
                  <a:srgbClr val="0000FF"/>
                </a:solidFill>
              </a:rPr>
              <a:t>Millorar l’oferta </a:t>
            </a:r>
            <a:r>
              <a:rPr lang="ca-ES" sz="2100" dirty="0" err="1" smtClean="0">
                <a:solidFill>
                  <a:srgbClr val="0000FF"/>
                </a:solidFill>
              </a:rPr>
              <a:t>d’optativitat</a:t>
            </a:r>
            <a:r>
              <a:rPr lang="ca-ES" sz="2100" dirty="0" smtClean="0">
                <a:solidFill>
                  <a:srgbClr val="0000FF"/>
                </a:solidFill>
              </a:rPr>
              <a:t> </a:t>
            </a:r>
            <a:r>
              <a:rPr lang="ca-ES" sz="2100" dirty="0" smtClean="0"/>
              <a:t>en tecnologies actuals.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3538409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a-ES" sz="2400" b="1" dirty="0" smtClean="0">
                <a:solidFill>
                  <a:srgbClr val="0000FF"/>
                </a:solidFill>
              </a:rPr>
              <a:t>2. Proposta de canvis a nivell d’assignatures (1)</a:t>
            </a:r>
          </a:p>
          <a:p>
            <a:pPr>
              <a:buNone/>
            </a:pPr>
            <a:endParaRPr lang="ca-ES" sz="2400" b="1" dirty="0" smtClean="0">
              <a:solidFill>
                <a:srgbClr val="0000FF"/>
              </a:solidFill>
            </a:endParaRPr>
          </a:p>
          <a:p>
            <a:r>
              <a:rPr lang="ca-ES" sz="2200" dirty="0" smtClean="0"/>
              <a:t>Passar el </a:t>
            </a:r>
            <a:r>
              <a:rPr lang="ca-ES" sz="2200" b="1" dirty="0" smtClean="0">
                <a:solidFill>
                  <a:srgbClr val="0000FF"/>
                </a:solidFill>
              </a:rPr>
              <a:t>TFG</a:t>
            </a:r>
            <a:r>
              <a:rPr lang="ca-ES" sz="2200" dirty="0" smtClean="0"/>
              <a:t> de 24 a 18 ECTS</a:t>
            </a:r>
          </a:p>
          <a:p>
            <a:r>
              <a:rPr lang="ca-ES" sz="2200" dirty="0" smtClean="0"/>
              <a:t>Passar l’assignatura </a:t>
            </a:r>
            <a:r>
              <a:rPr lang="ca-ES" sz="2200" b="1" dirty="0" smtClean="0">
                <a:solidFill>
                  <a:srgbClr val="0000FF"/>
                </a:solidFill>
              </a:rPr>
              <a:t>INDI</a:t>
            </a:r>
            <a:r>
              <a:rPr lang="ca-ES" sz="2200" dirty="0" smtClean="0"/>
              <a:t> (Interacció i disseny d’interfícies) que ara és optativa a Q7, com obligatòria en curs Q4</a:t>
            </a:r>
          </a:p>
          <a:p>
            <a:r>
              <a:rPr lang="ca-ES" sz="2200" dirty="0" smtClean="0"/>
              <a:t>Passar l’assignatura </a:t>
            </a:r>
            <a:r>
              <a:rPr lang="ca-ES" sz="2200" b="1" dirty="0" smtClean="0">
                <a:solidFill>
                  <a:srgbClr val="0000FF"/>
                </a:solidFill>
              </a:rPr>
              <a:t>DABD</a:t>
            </a:r>
            <a:r>
              <a:rPr lang="ca-ES" sz="2200" dirty="0" smtClean="0"/>
              <a:t> (Disseny i Administració de Bases de Dades) que ara és optativa a Q7, com obligatòria en el curs Q6</a:t>
            </a:r>
          </a:p>
          <a:p>
            <a:r>
              <a:rPr lang="ca-ES" sz="2200" dirty="0" smtClean="0"/>
              <a:t>Canviar de Q4 a Q5 l’assignatura obligatòria </a:t>
            </a:r>
            <a:r>
              <a:rPr lang="ca-ES" sz="2200" b="1" dirty="0" smtClean="0">
                <a:solidFill>
                  <a:srgbClr val="0000FF"/>
                </a:solidFill>
              </a:rPr>
              <a:t>PROP</a:t>
            </a:r>
            <a:r>
              <a:rPr lang="ca-ES" sz="2200" dirty="0" smtClean="0"/>
              <a:t> (Projecte de programació), per poder aplicar els coneixements de l’assignatura INDI.</a:t>
            </a:r>
          </a:p>
          <a:p>
            <a:endParaRPr lang="es-ES" sz="2000" dirty="0" smtClean="0"/>
          </a:p>
          <a:p>
            <a:endParaRPr lang="es-ES" sz="2000" dirty="0"/>
          </a:p>
        </p:txBody>
      </p:sp>
      <p:sp>
        <p:nvSpPr>
          <p:cNvPr id="4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a-ES" sz="3600" b="1" dirty="0" smtClean="0">
                <a:solidFill>
                  <a:srgbClr val="0070C0"/>
                </a:solidFill>
              </a:rPr>
              <a:t>Modificació </a:t>
            </a:r>
            <a:r>
              <a:rPr lang="ca-ES" sz="3600" b="1" dirty="0" smtClean="0">
                <a:solidFill>
                  <a:srgbClr val="0070C0"/>
                </a:solidFill>
              </a:rPr>
              <a:t>del Grau en Enginyeria Informàtica EPSEVG</a:t>
            </a:r>
            <a:endParaRPr lang="es-ES" sz="36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a-ES" sz="3600" b="1" dirty="0" smtClean="0">
                <a:solidFill>
                  <a:srgbClr val="0070C0"/>
                </a:solidFill>
              </a:rPr>
              <a:t>M</a:t>
            </a:r>
            <a:r>
              <a:rPr lang="ca-ES" sz="3600" b="1" dirty="0" smtClean="0">
                <a:solidFill>
                  <a:srgbClr val="0070C0"/>
                </a:solidFill>
              </a:rPr>
              <a:t>odificació </a:t>
            </a:r>
            <a:r>
              <a:rPr lang="ca-ES" sz="3600" b="1" dirty="0" smtClean="0">
                <a:solidFill>
                  <a:srgbClr val="0070C0"/>
                </a:solidFill>
              </a:rPr>
              <a:t>del Grau en Enginyeria Informàtica EPSEVG</a:t>
            </a:r>
            <a:endParaRPr lang="es-ES" sz="3600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a-ES" sz="2400" b="1" dirty="0" smtClean="0">
                <a:solidFill>
                  <a:srgbClr val="0000FF"/>
                </a:solidFill>
              </a:rPr>
              <a:t>     Proposta de canvis a nivell d’assignatures (2) </a:t>
            </a:r>
          </a:p>
          <a:p>
            <a:pPr>
              <a:buNone/>
            </a:pPr>
            <a:endParaRPr lang="ca-ES" sz="2200" b="1" dirty="0" smtClean="0">
              <a:solidFill>
                <a:srgbClr val="0000FF"/>
              </a:solidFill>
            </a:endParaRPr>
          </a:p>
          <a:p>
            <a:r>
              <a:rPr lang="ca-ES" sz="2200" dirty="0" smtClean="0"/>
              <a:t>Passar les assignatures </a:t>
            </a:r>
            <a:r>
              <a:rPr lang="ca-ES" sz="2200" b="1" dirty="0" smtClean="0">
                <a:solidFill>
                  <a:srgbClr val="0000FF"/>
                </a:solidFill>
              </a:rPr>
              <a:t>EESO</a:t>
            </a:r>
            <a:r>
              <a:rPr lang="ca-ES" sz="2200" dirty="0" smtClean="0"/>
              <a:t> (Q5) i </a:t>
            </a:r>
            <a:r>
              <a:rPr lang="ca-ES" sz="2200" b="1" dirty="0" smtClean="0">
                <a:solidFill>
                  <a:srgbClr val="0000FF"/>
                </a:solidFill>
              </a:rPr>
              <a:t>GEET</a:t>
            </a:r>
            <a:r>
              <a:rPr lang="ca-ES" sz="2200" dirty="0" smtClean="0"/>
              <a:t> (Q6) que ara son obligatòries de l’especialitat, com optatives al Q7, en una línia  </a:t>
            </a:r>
            <a:r>
              <a:rPr lang="ca-ES" sz="2200" dirty="0" err="1" smtClean="0"/>
              <a:t>doptativitat</a:t>
            </a:r>
            <a:r>
              <a:rPr lang="ca-ES" sz="2200" dirty="0" smtClean="0"/>
              <a:t> “TIC i Entorn Empresarial”.</a:t>
            </a:r>
          </a:p>
          <a:p>
            <a:r>
              <a:rPr lang="ca-ES" sz="2200" dirty="0" smtClean="0"/>
              <a:t>Oferir a cada línia </a:t>
            </a:r>
            <a:r>
              <a:rPr lang="ca-ES" sz="2200" dirty="0" err="1" smtClean="0"/>
              <a:t>d’optativitat</a:t>
            </a:r>
            <a:r>
              <a:rPr lang="ca-ES" sz="2200" dirty="0" smtClean="0"/>
              <a:t> “Tecnologies mòbils” i “Enginyeria de Dades” 4 assignatures (2 ja existents i 2 noves), de forma que en règim permanent només s’oferiran  3 assignatures de la línia cada any.</a:t>
            </a:r>
          </a:p>
          <a:p>
            <a:pPr>
              <a:buNone/>
            </a:pPr>
            <a:endParaRPr lang="ca-ES" sz="2200" dirty="0" smtClean="0"/>
          </a:p>
          <a:p>
            <a:endParaRPr lang="es-ES" sz="2400" dirty="0" smtClean="0"/>
          </a:p>
          <a:p>
            <a:pPr>
              <a:buNone/>
            </a:pPr>
            <a:endParaRPr lang="ca-ES" sz="2200" dirty="0" smtClean="0"/>
          </a:p>
          <a:p>
            <a:endParaRPr lang="ca-ES" sz="2000" dirty="0" smtClean="0"/>
          </a:p>
          <a:p>
            <a:endParaRPr lang="es-ES" sz="2000" dirty="0" smtClean="0"/>
          </a:p>
          <a:p>
            <a:endParaRPr lang="es-ES" sz="2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a-ES" sz="2400" b="1" dirty="0" smtClean="0">
                <a:solidFill>
                  <a:srgbClr val="0000FF"/>
                </a:solidFill>
              </a:rPr>
              <a:t>3. Noves assignatures obligatòries</a:t>
            </a:r>
            <a:endParaRPr lang="es-ES" sz="2400" dirty="0" smtClean="0">
              <a:solidFill>
                <a:srgbClr val="0000FF"/>
              </a:solidFill>
            </a:endParaRPr>
          </a:p>
          <a:p>
            <a:r>
              <a:rPr lang="ca-ES" sz="2400" dirty="0" smtClean="0"/>
              <a:t> INDI (Interacció i disseny d'interfícies)</a:t>
            </a:r>
            <a:endParaRPr lang="es-ES" sz="2400" dirty="0" smtClean="0"/>
          </a:p>
          <a:p>
            <a:r>
              <a:rPr lang="ca-ES" sz="2400" dirty="0" smtClean="0"/>
              <a:t>DABD (Disseny i administració de bases de dades)</a:t>
            </a:r>
          </a:p>
          <a:p>
            <a:pPr>
              <a:buNone/>
            </a:pPr>
            <a:endParaRPr lang="ca-ES" sz="2400" dirty="0" smtClean="0"/>
          </a:p>
          <a:p>
            <a:pPr>
              <a:buNone/>
            </a:pPr>
            <a:r>
              <a:rPr lang="ca-ES" sz="2400" b="1" dirty="0" smtClean="0">
                <a:solidFill>
                  <a:srgbClr val="0000FF"/>
                </a:solidFill>
              </a:rPr>
              <a:t>Optatives de l’itinerari : TIC i entorn empresarial</a:t>
            </a:r>
            <a:r>
              <a:rPr lang="ca-ES" sz="2400" dirty="0" smtClean="0">
                <a:solidFill>
                  <a:srgbClr val="0000FF"/>
                </a:solidFill>
              </a:rPr>
              <a:t> </a:t>
            </a:r>
            <a:endParaRPr lang="es-ES" sz="2400" dirty="0" smtClean="0"/>
          </a:p>
          <a:p>
            <a:pPr lvl="0"/>
            <a:r>
              <a:rPr lang="ca-ES" sz="2400" dirty="0" smtClean="0"/>
              <a:t>EESO (Economia, ètica i societat) Q7</a:t>
            </a:r>
            <a:endParaRPr lang="es-ES" sz="2400" dirty="0" smtClean="0"/>
          </a:p>
          <a:p>
            <a:pPr lvl="0"/>
            <a:r>
              <a:rPr lang="ca-ES" sz="2400" dirty="0" smtClean="0"/>
              <a:t>GEET (Gestió d’empreses TIC) Q8</a:t>
            </a:r>
            <a:endParaRPr lang="es-ES" sz="2400" dirty="0" smtClean="0"/>
          </a:p>
          <a:p>
            <a:pPr lvl="0"/>
            <a:r>
              <a:rPr lang="ca-ES" sz="2400" dirty="0" smtClean="0"/>
              <a:t>Haver realitzar  també un mínim de 6 crèdits ECTS en pràctiques en empresa (per obtenir el diploma d’aquest itinerari optatiu)</a:t>
            </a:r>
            <a:endParaRPr lang="es-ES" sz="2400" dirty="0" smtClean="0"/>
          </a:p>
          <a:p>
            <a:pPr>
              <a:buNone/>
            </a:pPr>
            <a:endParaRPr lang="ca-ES" sz="2400" dirty="0" smtClean="0"/>
          </a:p>
          <a:p>
            <a:pPr lvl="0"/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4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a-ES" sz="3600" b="1" dirty="0" smtClean="0">
                <a:solidFill>
                  <a:srgbClr val="0070C0"/>
                </a:solidFill>
              </a:rPr>
              <a:t>M</a:t>
            </a:r>
            <a:r>
              <a:rPr lang="ca-ES" sz="3600" b="1" dirty="0" smtClean="0">
                <a:solidFill>
                  <a:srgbClr val="0070C0"/>
                </a:solidFill>
              </a:rPr>
              <a:t>odificació </a:t>
            </a:r>
            <a:r>
              <a:rPr lang="ca-ES" sz="3600" b="1" dirty="0" smtClean="0">
                <a:solidFill>
                  <a:srgbClr val="0070C0"/>
                </a:solidFill>
              </a:rPr>
              <a:t>del Grau en Enginyeria Informàtica EPSEVG</a:t>
            </a:r>
            <a:endParaRPr lang="es-ES" sz="36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a-ES" sz="2400" b="1" dirty="0" smtClean="0">
                <a:solidFill>
                  <a:srgbClr val="0000FF"/>
                </a:solidFill>
              </a:rPr>
              <a:t>Optatives de l’itinerari: Tecnologies mòbils </a:t>
            </a:r>
            <a:endParaRPr lang="es-ES" sz="2400" b="1" dirty="0" smtClean="0">
              <a:solidFill>
                <a:srgbClr val="0000FF"/>
              </a:solidFill>
            </a:endParaRPr>
          </a:p>
          <a:p>
            <a:pPr lvl="0"/>
            <a:r>
              <a:rPr lang="ca-ES" sz="2400" dirty="0" smtClean="0"/>
              <a:t>DAMO (Desenvolupament d’aplicacions mòbils) Q7</a:t>
            </a:r>
            <a:endParaRPr lang="es-ES" sz="2400" dirty="0" smtClean="0"/>
          </a:p>
          <a:p>
            <a:pPr lvl="0"/>
            <a:r>
              <a:rPr lang="ca-ES" sz="2400" dirty="0" smtClean="0"/>
              <a:t>PMUD (Programació </a:t>
            </a:r>
            <a:r>
              <a:rPr lang="ca-ES" sz="2400" dirty="0" err="1" smtClean="0"/>
              <a:t>multiplataforma</a:t>
            </a:r>
            <a:r>
              <a:rPr lang="ca-ES" sz="2400" dirty="0" smtClean="0"/>
              <a:t> i distribuïda) Q7</a:t>
            </a:r>
            <a:endParaRPr lang="es-ES" sz="2400" dirty="0" smtClean="0"/>
          </a:p>
          <a:p>
            <a:pPr lvl="0"/>
            <a:r>
              <a:rPr lang="ca-ES" sz="2400" dirty="0" smtClean="0"/>
              <a:t>XASF (Xarxes sense fils: tecnologies i aplicacions) Q8</a:t>
            </a:r>
            <a:endParaRPr lang="es-ES" sz="2400" dirty="0" smtClean="0"/>
          </a:p>
          <a:p>
            <a:pPr lvl="0"/>
            <a:r>
              <a:rPr lang="ca-ES" sz="2400" dirty="0" smtClean="0"/>
              <a:t>MITE (Mobilitat i </a:t>
            </a:r>
            <a:r>
              <a:rPr lang="ca-ES" sz="2400" dirty="0" err="1" smtClean="0"/>
              <a:t>testing</a:t>
            </a:r>
            <a:r>
              <a:rPr lang="ca-ES" sz="2400" dirty="0" smtClean="0"/>
              <a:t>) Q8</a:t>
            </a:r>
          </a:p>
          <a:p>
            <a:pPr lvl="0">
              <a:buNone/>
            </a:pPr>
            <a:endParaRPr lang="es-ES" sz="2400" dirty="0" smtClean="0"/>
          </a:p>
          <a:p>
            <a:pPr>
              <a:buNone/>
            </a:pPr>
            <a:r>
              <a:rPr lang="ca-ES" sz="2400" b="1" dirty="0" smtClean="0">
                <a:solidFill>
                  <a:srgbClr val="0000FF"/>
                </a:solidFill>
              </a:rPr>
              <a:t>Optatives de l’itinerari: Enginyeria de dades</a:t>
            </a:r>
            <a:endParaRPr lang="es-ES" sz="2400" b="1" dirty="0" smtClean="0">
              <a:solidFill>
                <a:srgbClr val="0000FF"/>
              </a:solidFill>
            </a:endParaRPr>
          </a:p>
          <a:p>
            <a:pPr lvl="0"/>
            <a:r>
              <a:rPr lang="ca-ES" sz="2400" dirty="0" smtClean="0"/>
              <a:t>REIN (Recuperació de la informació) Q7</a:t>
            </a:r>
            <a:endParaRPr lang="es-ES" sz="2400" dirty="0" smtClean="0"/>
          </a:p>
          <a:p>
            <a:pPr lvl="0"/>
            <a:r>
              <a:rPr lang="ca-ES" sz="2400" dirty="0" smtClean="0"/>
              <a:t>MIDA (Mineria de dades) Q7</a:t>
            </a:r>
            <a:endParaRPr lang="es-ES" sz="2400" dirty="0" smtClean="0"/>
          </a:p>
          <a:p>
            <a:pPr lvl="0"/>
            <a:r>
              <a:rPr lang="ca-ES" sz="2400" dirty="0" smtClean="0"/>
              <a:t>PEDT (Processament i explotació de dades textuals) Q8</a:t>
            </a:r>
            <a:endParaRPr lang="es-ES" sz="2400" dirty="0" smtClean="0"/>
          </a:p>
          <a:p>
            <a:pPr lvl="0"/>
            <a:r>
              <a:rPr lang="ca-ES" sz="2400" dirty="0" smtClean="0"/>
              <a:t>SMAC Tecnologies per a </a:t>
            </a:r>
            <a:r>
              <a:rPr lang="ca-ES" sz="2400" dirty="0" err="1" smtClean="0"/>
              <a:t>Smart</a:t>
            </a:r>
            <a:r>
              <a:rPr lang="ca-ES" sz="2400" dirty="0" smtClean="0"/>
              <a:t> </a:t>
            </a:r>
            <a:r>
              <a:rPr lang="ca-ES" sz="2400" dirty="0" err="1" smtClean="0"/>
              <a:t>Cities</a:t>
            </a:r>
            <a:r>
              <a:rPr lang="ca-ES" sz="2400" dirty="0" smtClean="0"/>
              <a:t> Q8</a:t>
            </a:r>
          </a:p>
        </p:txBody>
      </p:sp>
      <p:sp>
        <p:nvSpPr>
          <p:cNvPr id="4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a-ES" sz="3600" b="1" dirty="0" smtClean="0">
                <a:solidFill>
                  <a:srgbClr val="0070C0"/>
                </a:solidFill>
              </a:rPr>
              <a:t>M</a:t>
            </a:r>
            <a:r>
              <a:rPr lang="ca-ES" sz="3600" b="1" dirty="0" smtClean="0">
                <a:solidFill>
                  <a:srgbClr val="0070C0"/>
                </a:solidFill>
              </a:rPr>
              <a:t>odificació </a:t>
            </a:r>
            <a:r>
              <a:rPr lang="ca-ES" sz="3600" b="1" dirty="0" smtClean="0">
                <a:solidFill>
                  <a:srgbClr val="0070C0"/>
                </a:solidFill>
              </a:rPr>
              <a:t>del Grau en Enginyeria Informàtica EPSEVG</a:t>
            </a:r>
            <a:endParaRPr lang="es-ES" sz="36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a-ES" sz="3600" b="1" dirty="0" smtClean="0">
                <a:solidFill>
                  <a:srgbClr val="0070C0"/>
                </a:solidFill>
              </a:rPr>
              <a:t>M</a:t>
            </a:r>
            <a:r>
              <a:rPr lang="ca-ES" sz="3600" b="1" dirty="0" smtClean="0">
                <a:solidFill>
                  <a:srgbClr val="0070C0"/>
                </a:solidFill>
              </a:rPr>
              <a:t>odificació </a:t>
            </a:r>
            <a:r>
              <a:rPr lang="ca-ES" sz="3600" b="1" dirty="0" smtClean="0">
                <a:solidFill>
                  <a:srgbClr val="0070C0"/>
                </a:solidFill>
              </a:rPr>
              <a:t>del Grau en Enginyeria Informàtica EPSEVG</a:t>
            </a:r>
            <a:endParaRPr lang="es-ES" sz="3600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a-ES" sz="2400" b="1" dirty="0">
                <a:solidFill>
                  <a:srgbClr val="0000FF"/>
                </a:solidFill>
              </a:rPr>
              <a:t>4</a:t>
            </a:r>
            <a:r>
              <a:rPr lang="ca-ES" sz="2400" b="1" dirty="0" smtClean="0">
                <a:solidFill>
                  <a:srgbClr val="0000FF"/>
                </a:solidFill>
              </a:rPr>
              <a:t>. Canvis en Competències Específiques</a:t>
            </a:r>
          </a:p>
          <a:p>
            <a:r>
              <a:rPr lang="es-ES" sz="2200" dirty="0" smtClean="0"/>
              <a:t>Al TFG </a:t>
            </a:r>
            <a:r>
              <a:rPr lang="es-ES" sz="2200" dirty="0" err="1" smtClean="0"/>
              <a:t>s’afegeixen</a:t>
            </a:r>
            <a:r>
              <a:rPr lang="es-ES" sz="2200" dirty="0" smtClean="0"/>
              <a:t> :                                                             CEFC2 i CEFC3 </a:t>
            </a:r>
          </a:p>
          <a:p>
            <a:pPr>
              <a:buNone/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ca-ES" sz="2400" b="1" dirty="0" smtClean="0">
                <a:solidFill>
                  <a:srgbClr val="0000FF"/>
                </a:solidFill>
              </a:rPr>
              <a:t>    Canvis en Competències Transversals</a:t>
            </a:r>
            <a:endParaRPr lang="es-ES" sz="2400" dirty="0" smtClean="0"/>
          </a:p>
          <a:p>
            <a:r>
              <a:rPr lang="es-ES" sz="2200" dirty="0" smtClean="0"/>
              <a:t>A les </a:t>
            </a:r>
            <a:r>
              <a:rPr lang="es-ES" sz="2200" dirty="0" err="1" smtClean="0"/>
              <a:t>matèries</a:t>
            </a:r>
            <a:r>
              <a:rPr lang="es-ES" sz="2200" dirty="0" smtClean="0"/>
              <a:t> </a:t>
            </a:r>
            <a:r>
              <a:rPr lang="es-ES" sz="2200" dirty="0" err="1" smtClean="0"/>
              <a:t>Matemàtiques</a:t>
            </a:r>
            <a:r>
              <a:rPr lang="es-ES" sz="2200" dirty="0" smtClean="0"/>
              <a:t> i Física </a:t>
            </a:r>
            <a:r>
              <a:rPr lang="es-ES" sz="2200" dirty="0" err="1" smtClean="0"/>
              <a:t>s’afegeix</a:t>
            </a:r>
            <a:r>
              <a:rPr lang="es-ES" sz="2200" dirty="0" smtClean="0"/>
              <a:t>:             CT2 </a:t>
            </a:r>
          </a:p>
          <a:p>
            <a:r>
              <a:rPr lang="es-ES" sz="2200" dirty="0" smtClean="0"/>
              <a:t>A la materia </a:t>
            </a:r>
            <a:r>
              <a:rPr lang="es-ES" sz="2200" dirty="0" err="1" smtClean="0"/>
              <a:t>Paralelisme</a:t>
            </a:r>
            <a:r>
              <a:rPr lang="es-ES" sz="2200" dirty="0" smtClean="0"/>
              <a:t> i </a:t>
            </a:r>
            <a:r>
              <a:rPr lang="es-ES" sz="2200" dirty="0" err="1" smtClean="0"/>
              <a:t>Concurrència</a:t>
            </a:r>
            <a:r>
              <a:rPr lang="es-ES" sz="2200" dirty="0" smtClean="0"/>
              <a:t> </a:t>
            </a:r>
            <a:r>
              <a:rPr lang="es-ES" sz="2200" dirty="0" err="1" smtClean="0"/>
              <a:t>s’afegeix</a:t>
            </a:r>
            <a:r>
              <a:rPr lang="es-ES" sz="2200" dirty="0" smtClean="0"/>
              <a:t>:        CT3</a:t>
            </a:r>
          </a:p>
          <a:p>
            <a:r>
              <a:rPr lang="es-ES" sz="2200" dirty="0" smtClean="0"/>
              <a:t>A la materia </a:t>
            </a:r>
            <a:r>
              <a:rPr lang="es-ES" sz="2200" dirty="0" err="1" smtClean="0"/>
              <a:t>Algor</a:t>
            </a:r>
            <a:r>
              <a:rPr lang="es-ES" sz="2200" dirty="0" smtClean="0"/>
              <a:t>. </a:t>
            </a:r>
            <a:r>
              <a:rPr lang="es-ES" sz="2200" dirty="0" err="1" smtClean="0"/>
              <a:t>Program</a:t>
            </a:r>
            <a:r>
              <a:rPr lang="es-ES" sz="2200" dirty="0" smtClean="0"/>
              <a:t>. i </a:t>
            </a:r>
            <a:r>
              <a:rPr lang="es-ES" sz="2200" dirty="0" err="1" smtClean="0"/>
              <a:t>Estruct</a:t>
            </a:r>
            <a:r>
              <a:rPr lang="es-ES" sz="2200" dirty="0" smtClean="0"/>
              <a:t>. </a:t>
            </a:r>
            <a:r>
              <a:rPr lang="es-ES" sz="2200" dirty="0" err="1" smtClean="0"/>
              <a:t>Dades</a:t>
            </a:r>
            <a:r>
              <a:rPr lang="es-ES" sz="2200" dirty="0" smtClean="0"/>
              <a:t> es </a:t>
            </a:r>
            <a:r>
              <a:rPr lang="es-ES" sz="2200" dirty="0" err="1" smtClean="0"/>
              <a:t>treu</a:t>
            </a:r>
            <a:r>
              <a:rPr lang="es-ES" sz="2200" dirty="0" smtClean="0"/>
              <a:t>:  CT4</a:t>
            </a:r>
          </a:p>
          <a:p>
            <a:r>
              <a:rPr lang="es-ES" sz="2200" dirty="0" smtClean="0"/>
              <a:t>A la </a:t>
            </a:r>
            <a:r>
              <a:rPr lang="es-ES" sz="2200" dirty="0" err="1" smtClean="0"/>
              <a:t>matèria</a:t>
            </a:r>
            <a:r>
              <a:rPr lang="es-ES" sz="2200" dirty="0" smtClean="0"/>
              <a:t> TFG  es </a:t>
            </a:r>
            <a:r>
              <a:rPr lang="es-ES" sz="2200" dirty="0" err="1" smtClean="0"/>
              <a:t>treuen</a:t>
            </a:r>
            <a:r>
              <a:rPr lang="es-ES" sz="2200" dirty="0" smtClean="0"/>
              <a:t>:                                              CT3 i CT5</a:t>
            </a:r>
          </a:p>
          <a:p>
            <a:pPr>
              <a:buNone/>
            </a:pPr>
            <a:endParaRPr lang="ca-ES" sz="2200" dirty="0" smtClean="0"/>
          </a:p>
          <a:p>
            <a:endParaRPr lang="es-ES" sz="2400" dirty="0" smtClean="0"/>
          </a:p>
          <a:p>
            <a:pPr>
              <a:buNone/>
            </a:pPr>
            <a:endParaRPr lang="ca-ES" sz="2200" dirty="0" smtClean="0"/>
          </a:p>
          <a:p>
            <a:endParaRPr lang="ca-ES" sz="2000" dirty="0" smtClean="0"/>
          </a:p>
          <a:p>
            <a:endParaRPr lang="es-ES" sz="2000" dirty="0" smtClean="0"/>
          </a:p>
          <a:p>
            <a:endParaRPr lang="es-ES" sz="2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a-ES" sz="3600" b="1" dirty="0" smtClean="0">
                <a:solidFill>
                  <a:srgbClr val="0070C0"/>
                </a:solidFill>
              </a:rPr>
              <a:t>M</a:t>
            </a:r>
            <a:r>
              <a:rPr lang="ca-ES" sz="3600" b="1" dirty="0" smtClean="0">
                <a:solidFill>
                  <a:srgbClr val="0070C0"/>
                </a:solidFill>
              </a:rPr>
              <a:t>odificació </a:t>
            </a:r>
            <a:r>
              <a:rPr lang="ca-ES" sz="3600" b="1" dirty="0" smtClean="0">
                <a:solidFill>
                  <a:srgbClr val="0070C0"/>
                </a:solidFill>
              </a:rPr>
              <a:t>del Grau en Enginyeria Informàtica EPSEVG</a:t>
            </a:r>
            <a:endParaRPr lang="es-ES" sz="3600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a-ES" sz="2400" b="1" dirty="0" smtClean="0"/>
              <a:t>Competències Específiques</a:t>
            </a:r>
          </a:p>
          <a:p>
            <a:r>
              <a:rPr lang="es-ES" sz="2200" dirty="0" smtClean="0"/>
              <a:t>CEFC2  Capacidad para planificar, concebir, desplegar y dirigir proyectos, servicios y sistemas informáticos en todos los ámbitos, liderando su puesta en marcha y su mejora continua y valorando su impacto económico y social.</a:t>
            </a:r>
          </a:p>
          <a:p>
            <a:r>
              <a:rPr lang="es-ES" sz="2200" dirty="0" smtClean="0"/>
              <a:t>CEFC3  Capacidad para comprender la importancia de la negociación, los hábitos de trabajo efectivos, el liderazgo y las habilidades de comunicación en todos los entornos de desarrollo de software.</a:t>
            </a:r>
          </a:p>
          <a:p>
            <a:pPr>
              <a:buNone/>
            </a:pPr>
            <a:r>
              <a:rPr lang="ca-ES" sz="2400" b="1" dirty="0" smtClean="0"/>
              <a:t>Competències Transversals</a:t>
            </a:r>
            <a:endParaRPr lang="es-ES" sz="2400" dirty="0" smtClean="0"/>
          </a:p>
          <a:p>
            <a:r>
              <a:rPr lang="es-ES" sz="2200" dirty="0" smtClean="0"/>
              <a:t>CT2 Sostenibilidad y Compromiso Social. </a:t>
            </a:r>
          </a:p>
          <a:p>
            <a:r>
              <a:rPr lang="es-ES" sz="2200" dirty="0" smtClean="0"/>
              <a:t>CT3 Comunicación eficaz oral y escrita</a:t>
            </a:r>
          </a:p>
          <a:p>
            <a:r>
              <a:rPr lang="es-ES" sz="2200" dirty="0" smtClean="0"/>
              <a:t>CT4 Trabajo en equipo</a:t>
            </a:r>
          </a:p>
          <a:p>
            <a:r>
              <a:rPr lang="es-ES" sz="2200" dirty="0" smtClean="0"/>
              <a:t>CT5 Uso solvente de los recursos de información</a:t>
            </a:r>
          </a:p>
          <a:p>
            <a:pPr>
              <a:buNone/>
            </a:pPr>
            <a:endParaRPr lang="ca-ES" sz="2200" dirty="0" smtClean="0"/>
          </a:p>
          <a:p>
            <a:endParaRPr lang="es-ES" sz="2400" dirty="0" smtClean="0"/>
          </a:p>
          <a:p>
            <a:pPr>
              <a:buNone/>
            </a:pPr>
            <a:endParaRPr lang="ca-ES" sz="2200" dirty="0" smtClean="0"/>
          </a:p>
          <a:p>
            <a:endParaRPr lang="ca-ES" sz="2000" dirty="0" smtClean="0"/>
          </a:p>
          <a:p>
            <a:endParaRPr lang="es-ES" sz="2000" dirty="0" smtClean="0"/>
          </a:p>
          <a:p>
            <a:endParaRPr lang="es-ES" sz="2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675</Words>
  <Application>Microsoft Office PowerPoint</Application>
  <PresentationFormat>Presentación en pantalla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l'Office</vt:lpstr>
      <vt:lpstr>Modificació en el  Grau en Enginyeria Informàtica, itinerari de l’EPSEVG a partir del 2018/19 (aplicació a partir del 1/9/2018)  Aprovat per la Junta de l’EPSEVG el 9/11/2017 </vt:lpstr>
      <vt:lpstr>Modificació del Grau en Enginyeria Informàtica EPSEVG</vt:lpstr>
      <vt:lpstr>Modificació del Grau en Enginyeria Informàtica EPSEVG</vt:lpstr>
      <vt:lpstr>Modificació del Grau en Enginyeria Informàtica EPSEVG</vt:lpstr>
      <vt:lpstr>Modificació del Grau en Enginyeria Informàtica EPSEVG</vt:lpstr>
      <vt:lpstr>Modificació del Grau en Enginyeria Informàtica EPSEVG</vt:lpstr>
      <vt:lpstr>Modificació del Grau en Enginyeria Informàtica EPSEVG</vt:lpstr>
      <vt:lpstr>Modificació del Grau en Enginyeria Informàtica EPSEVG</vt:lpstr>
      <vt:lpstr>Modificació del Grau en Enginyeria Informàtica EPSEVG</vt:lpstr>
      <vt:lpstr>Modificació del Grau en Enginyeria Informàtica EPSEVG</vt:lpstr>
      <vt:lpstr>Modificació del Grau en Enginyeria Informàtica EPSEVG</vt:lpstr>
      <vt:lpstr>Modificació del Grau en Enginyeria Informàtica EPSEVG</vt:lpstr>
      <vt:lpstr>Modificació  del Grau en Enginyeria Informàtica EPSEVG</vt:lpstr>
      <vt:lpstr>Modificació del Grau en Enginyeria Informàtica EPSEVG</vt:lpstr>
    </vt:vector>
  </TitlesOfParts>
  <Company>UPC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 d’Acció Tutorial EPSEVG</dc:title>
  <dc:creator>UPC</dc:creator>
  <cp:lastModifiedBy>usuario</cp:lastModifiedBy>
  <cp:revision>83</cp:revision>
  <cp:lastPrinted>2017-11-09T11:21:19Z</cp:lastPrinted>
  <dcterms:created xsi:type="dcterms:W3CDTF">2016-03-11T10:20:59Z</dcterms:created>
  <dcterms:modified xsi:type="dcterms:W3CDTF">2017-12-10T18:21:56Z</dcterms:modified>
</cp:coreProperties>
</file>