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4" r:id="rId3"/>
    <p:sldId id="267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6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c48084\intercANVI\EPSEVG_NOU\presentaci&#243;_ppt_epsevg_2009\FEIN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60714319652909E-2"/>
          <c:y val="0.23441967478474671"/>
          <c:w val="0.96313248517073557"/>
          <c:h val="0.74560865543746813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15"/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8064A2"/>
              </a:solidFill>
            </c:spPr>
          </c:dPt>
          <c:dPt>
            <c:idx val="5"/>
            <c:spPr>
              <a:solidFill>
                <a:srgbClr val="9BBB59"/>
              </a:solidFill>
            </c:spPr>
          </c:dPt>
          <c:dLbls>
            <c:dLbl>
              <c:idx val="4"/>
              <c:layout>
                <c:manualLayout>
                  <c:x val="3.9789042844521887E-2"/>
                  <c:y val="5.1766402129037763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ca-ES"/>
                </a:pPr>
                <a:endParaRPr lang="es-ES"/>
              </a:p>
            </c:txPr>
            <c:showPercent val="1"/>
          </c:dLbls>
          <c:cat>
            <c:strRef>
              <c:f>Hoja1!$B$22:$B$27</c:f>
              <c:strCache>
                <c:ptCount val="6"/>
                <c:pt idx="0">
                  <c:v>Abans d'acabar</c:v>
                </c:pt>
                <c:pt idx="1">
                  <c:v>Menys d'un any</c:v>
                </c:pt>
                <c:pt idx="2">
                  <c:v>D' 1 a 3 mesos</c:v>
                </c:pt>
                <c:pt idx="3">
                  <c:v>D' 4 a 6 mesos</c:v>
                </c:pt>
                <c:pt idx="4">
                  <c:v>D' 7 a 12 mesos</c:v>
                </c:pt>
                <c:pt idx="5">
                  <c:v>Menys d'un any</c:v>
                </c:pt>
              </c:strCache>
            </c:strRef>
          </c:cat>
          <c:val>
            <c:numRef>
              <c:f>Hoja1!$C$22:$C$27</c:f>
              <c:numCache>
                <c:formatCode>0.0</c:formatCode>
                <c:ptCount val="6"/>
                <c:pt idx="0">
                  <c:v>48.968292682927213</c:v>
                </c:pt>
                <c:pt idx="1">
                  <c:v>17.597560975609756</c:v>
                </c:pt>
                <c:pt idx="2">
                  <c:v>16.529268292682925</c:v>
                </c:pt>
                <c:pt idx="3">
                  <c:v>9.036585365853659</c:v>
                </c:pt>
                <c:pt idx="4">
                  <c:v>4.1609756097559858</c:v>
                </c:pt>
                <c:pt idx="5">
                  <c:v>3.7073170731707412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6.4653598525059891E-2"/>
          <c:y val="1.5243370228071273E-2"/>
          <c:w val="0.87409233528149965"/>
          <c:h val="0.17650146651230619"/>
        </c:manualLayout>
      </c:layout>
      <c:txPr>
        <a:bodyPr/>
        <a:lstStyle/>
        <a:p>
          <a:pPr>
            <a:defRPr lang="ca-ES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774011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AD5A-D0E3-4851-A36A-5E8E73C359E7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78CD4-4F1C-4BBF-B6D9-C6F405B98E4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8734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773271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D21A8-FDD9-4B9F-8E5B-8892F5575304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65964" y="4714877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271" y="9428165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6D47-10A3-4E2D-A40A-56EACC182CE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356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2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11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12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13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14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15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16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17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18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19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20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3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21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22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4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5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6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7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8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9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9D892-C9E3-4754-8F15-A3D308F7DF2C}" type="slidenum">
              <a:rPr lang="ca-ES" smtClean="0">
                <a:latin typeface="Arial" pitchFamily="34" charset="0"/>
              </a:rPr>
              <a:pPr/>
              <a:t>10</a:t>
            </a:fld>
            <a:endParaRPr lang="ca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6125"/>
            <a:ext cx="4960937" cy="3721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E7DE-8A31-461C-B227-C95D1E933EAE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3CB1-ECB3-4EB8-9361-24736CD5421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evg.upc.ed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996952"/>
            <a:ext cx="835292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Benvinguts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 i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benvingudes</a:t>
            </a: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Helvetica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al Campus de la UPC a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Vilanova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 i la </a:t>
            </a:r>
            <a:r>
              <a:rPr lang="es-ES" sz="2800" b="1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Arial" pitchFamily="34" charset="0"/>
              </a:rPr>
              <a:t>Geltrú</a:t>
            </a: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Helvetica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b="1" dirty="0" smtClean="0">
              <a:solidFill>
                <a:schemeClr val="tx2">
                  <a:lumMod val="75000"/>
                </a:schemeClr>
              </a:solidFill>
              <a:latin typeface="Helvetic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229200"/>
            <a:ext cx="4640602" cy="96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Industrial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55853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 ELECTRÒNICA INDUSTRIAL  I  AUTOMÀTICA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179512" y="2780928"/>
            <a:ext cx="1800200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TECNOLOGIA ELECTRÒNICA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2195736" y="2780928"/>
            <a:ext cx="223224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AUTOMÀTICA INDUSTRIAL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ROBÒTICA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INFORMÀTICA INDUSTRIAL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4644008" y="2780928"/>
            <a:ext cx="20162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TEORIA  DE CIRCUITS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ELECTRÒNICA ANALÒGICA I DIGITAL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6876256" y="2780928"/>
            <a:ext cx="201622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MICROCONTROLADORS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REGULACIÓ I CONTROL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INSTRUMENTACIÓ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ELECTRÒNICA DE POTÈNCIA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r="75513" b="76635"/>
          <a:stretch>
            <a:fillRect/>
          </a:stretch>
        </p:blipFill>
        <p:spPr bwMode="auto">
          <a:xfrm>
            <a:off x="6948264" y="4683997"/>
            <a:ext cx="1872208" cy="1337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 l="51306" t="66980" r="24207"/>
          <a:stretch>
            <a:fillRect/>
          </a:stretch>
        </p:blipFill>
        <p:spPr bwMode="auto">
          <a:xfrm>
            <a:off x="2267744" y="4005064"/>
            <a:ext cx="1997352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tge 20" descr="RECURS_XIPS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25144"/>
            <a:ext cx="1835696" cy="130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tge 21" descr="LAB_L011_ACCIONAMENTSELECT_006.jpg"/>
          <p:cNvPicPr>
            <a:picLocks noChangeAspect="1"/>
          </p:cNvPicPr>
          <p:nvPr/>
        </p:nvPicPr>
        <p:blipFill>
          <a:blip r:embed="rId5" cstate="print"/>
          <a:srcRect l="34150" r="13811"/>
          <a:stretch>
            <a:fillRect/>
          </a:stretch>
        </p:blipFill>
        <p:spPr>
          <a:xfrm>
            <a:off x="218294" y="3861048"/>
            <a:ext cx="168941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Industrial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55853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MECÀNICA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2348880"/>
            <a:ext cx="201622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ESTRUCTURES</a:t>
            </a:r>
          </a:p>
          <a:p>
            <a:pPr algn="ctr">
              <a:lnSpc>
                <a:spcPct val="150000"/>
              </a:lnSpc>
            </a:pPr>
            <a:endParaRPr lang="es-ES" sz="14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3347864" y="2369794"/>
            <a:ext cx="2016224" cy="69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MATERIALS</a:t>
            </a:r>
          </a:p>
          <a:p>
            <a:pPr algn="ctr">
              <a:lnSpc>
                <a:spcPct val="150000"/>
              </a:lnSpc>
            </a:pPr>
            <a:endParaRPr lang="es-ES" sz="1400" b="1" dirty="0" smtClean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4" name="QuadreDeText 13"/>
          <p:cNvSpPr txBox="1"/>
          <p:nvPr/>
        </p:nvSpPr>
        <p:spPr>
          <a:xfrm>
            <a:off x="6156176" y="2372687"/>
            <a:ext cx="201622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DISSENY DE MÀQUINES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PNEUMÀTICA I HIDRÀULICA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TERMODINÀMICA</a:t>
            </a: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55086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729632" cy="182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tge 23" descr="LAB_L003_ASSAIGMATERIALS_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1753838" cy="263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TIC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55853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INFORMÀTICA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2507729"/>
            <a:ext cx="2016224" cy="69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XARXES DE COMUNICACIONS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3347864" y="2507729"/>
            <a:ext cx="2160240" cy="69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PROGRAMACIÓ BÀSICA I AVANÇADA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6300192" y="2492896"/>
            <a:ext cx="20162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SISTEMES OPERATIUS I ARQUITECTURA DE COMPUTADORS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81608" y="3803873"/>
          <a:ext cx="2362200" cy="1627187"/>
        </p:xfrm>
        <a:graphic>
          <a:graphicData uri="http://schemas.openxmlformats.org/presentationml/2006/ole">
            <p:oleObj spid="_x0000_s5131" name="Fotografía de Photo Editor" r:id="rId4" imgW="7676190" imgH="5076190" progId="">
              <p:embed/>
            </p:oleObj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31865"/>
            <a:ext cx="1909957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Imatge 15" descr="CENTRE_CALCUL_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3645024"/>
            <a:ext cx="1614901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TIC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55853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DE SISTEMES ELECTRÒNICS (TELECOMUNICACIONS)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2636912"/>
            <a:ext cx="2016224" cy="6124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XARXES I SISTEMES DE TELECOMUNICACIONS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3131840" y="2636912"/>
            <a:ext cx="259228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ELECTRÒNICA ANALÒGICA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ELECTRÒNICA DIGITAL</a:t>
            </a:r>
          </a:p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INTRUMENTACIÓ I CONTROL 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6300192" y="2649686"/>
            <a:ext cx="20162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200" b="1" dirty="0" smtClean="0">
                <a:solidFill>
                  <a:schemeClr val="bg1"/>
                </a:solidFill>
                <a:latin typeface="Helvetica" pitchFamily="34" charset="0"/>
              </a:rPr>
              <a:t>SENYALS I SISTEMES, TECNOLOGIA D’ALTA FREQÜÈNCIA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651" y="4077072"/>
            <a:ext cx="1951766" cy="1991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8" name="Imatge 17" descr="LAB_L003_ASSAIGMATERIALS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789040"/>
            <a:ext cx="1861897" cy="272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735" y="3717032"/>
            <a:ext cx="1597025" cy="239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-36512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Consideracions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dels graus</a:t>
            </a:r>
            <a:endParaRPr lang="es-E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GRAUS D’ÀMBIT INDUSTRIAL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1187624" y="1844824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Els primers cursos tenen continguts </a:t>
            </a:r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formatius comuns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Afavoreix la </a:t>
            </a:r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mobilitat 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dels estudiants entre els diferents Centres UPC i la possibilitat de canviar d’estudis en el mateix Centre.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Superat el primer curs, es triarà </a:t>
            </a:r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l’àmbit industrial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Hi ha possibilitat d’incorporar-se al segon curs de Disseny Industrial i Desenvolupament del Producte, en funció de l’expedient acadèmic i el nombre de places.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323528" y="45091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GRAUS D’ÀMBIT TIC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1259632" y="5013176"/>
            <a:ext cx="66967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Tenen continguts </a:t>
            </a:r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comuns 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 primer quadrimestre la qual cosa permet la possibilitat de </a:t>
            </a:r>
            <a:r>
              <a:rPr lang="ca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canviar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d’estudis en el mateix Centre sempre que es disposi de places.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-36512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C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ampus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UPC Vilanova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COMUNITAT UNIVERSITÀRIA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323528" y="1916832"/>
            <a:ext cx="3312368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173 PDI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17 DEPARTAMENTS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79 PAS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251520" y="36450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ESPAIS DEL CAMPUS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323528" y="4077072"/>
            <a:ext cx="3312368" cy="174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19.876 m</a:t>
            </a:r>
            <a:r>
              <a:rPr lang="ca-ES" sz="1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2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24 AULES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22 LABORATORIS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8 AULES INFORMÀTIQUES</a:t>
            </a:r>
            <a:endParaRPr lang="ca-ES" sz="1400" b="1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pic>
        <p:nvPicPr>
          <p:cNvPr id="12" name="Imatge 11" descr="EDIFICI_TECNOLOGIC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933057"/>
            <a:ext cx="1385496" cy="92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tge 12" descr="EDIFICI_UPC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933057"/>
            <a:ext cx="1440160" cy="95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tge 13" descr="AULA_AULARI_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933056"/>
            <a:ext cx="1440160" cy="95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tge 15" descr="CENTRE_CALCUL_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3022" y="2780929"/>
            <a:ext cx="140680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tge 18" descr="CENTRE_CALCUL_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780929"/>
            <a:ext cx="1440160" cy="95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tge 19" descr="EDIFICI_AULARI_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2780929"/>
            <a:ext cx="1440160" cy="95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tge 20" descr="EDIFICI_AULARI_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1628801"/>
            <a:ext cx="140300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tge 21" descr="EDIFICI_BIBLIOTECA_0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1628801"/>
            <a:ext cx="1440160" cy="95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tge 22" descr="EDIFICI_NEAPOLIS_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976" y="1628800"/>
            <a:ext cx="1440160" cy="95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tge 23" descr="LAB_L003_ASSAIGMATERIALS_00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3130" y="5085185"/>
            <a:ext cx="1406798" cy="93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tge 24" descr="LAB_L009_MESURESELECTR_00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40152" y="5085185"/>
            <a:ext cx="140680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tge 25" descr="LAB_QUIMICA_01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7524328" y="5085184"/>
            <a:ext cx="1385181" cy="90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83169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Situació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del Campus  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pic>
        <p:nvPicPr>
          <p:cNvPr id="68611" name="Picture 3" descr="D:\AIDA\r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44052" y="2708920"/>
            <a:ext cx="604467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D:\AIDA\bibl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44052" y="1902297"/>
            <a:ext cx="604467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3" name="Picture 5" descr="D:\AIDA\edificiprimncip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44259" y="1398241"/>
            <a:ext cx="605134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4" name="Picture 6" descr="D:\AIDA\neapol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144053" y="3140968"/>
            <a:ext cx="604466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5" name="Picture 7" descr="D:\AIDA\centretecn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144053" y="3573016"/>
            <a:ext cx="604466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6" name="Picture 8" descr="D:\AIDA\aular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144052" y="4005064"/>
            <a:ext cx="604467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7" name="Picture 9" descr="D:\AIDA\museufer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150442" y="5805264"/>
            <a:ext cx="605134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8" name="Picture 10" descr="D:\AIDA\tallers renf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143848" y="4437112"/>
            <a:ext cx="603803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9" name="Picture 11" descr="D:\AIDA\vilanova renf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054" y="6219248"/>
            <a:ext cx="611522" cy="30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20" name="Picture 12" descr="D:\AIDA\45 Par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144053" y="5301208"/>
            <a:ext cx="604466" cy="30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1" name="Picture 1" descr="D:\AIDA\mapaedifici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8356" y="1660544"/>
            <a:ext cx="5892800" cy="44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tge 15" descr="Taller Renfe 2.JPG"/>
          <p:cNvPicPr preferRelativeResize="0"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0800000" flipV="1">
            <a:off x="144258" y="4869160"/>
            <a:ext cx="605134" cy="302567"/>
          </a:xfrm>
          <a:prstGeom prst="rect">
            <a:avLst/>
          </a:prstGeom>
        </p:spPr>
      </p:pic>
      <p:sp>
        <p:nvSpPr>
          <p:cNvPr id="18" name="QuadreDeText 17"/>
          <p:cNvSpPr txBox="1"/>
          <p:nvPr/>
        </p:nvSpPr>
        <p:spPr>
          <a:xfrm>
            <a:off x="827584" y="141277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1.EPSEVG (</a:t>
            </a:r>
            <a:r>
              <a:rPr lang="es-ES" sz="1400" b="1" dirty="0" err="1" smtClean="0">
                <a:solidFill>
                  <a:schemeClr val="tx2"/>
                </a:solidFill>
              </a:rPr>
              <a:t>Edifici</a:t>
            </a:r>
            <a:r>
              <a:rPr lang="es-ES" sz="1400" b="1" dirty="0" smtClean="0">
                <a:solidFill>
                  <a:schemeClr val="tx2"/>
                </a:solidFill>
              </a:rPr>
              <a:t> Principal)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0" name="QuadreDeText 19"/>
          <p:cNvSpPr txBox="1"/>
          <p:nvPr/>
        </p:nvSpPr>
        <p:spPr>
          <a:xfrm>
            <a:off x="827584" y="184482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2.Biblioteca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2" name="QuadreDeText 21"/>
          <p:cNvSpPr txBox="1"/>
          <p:nvPr/>
        </p:nvSpPr>
        <p:spPr>
          <a:xfrm>
            <a:off x="827584" y="270892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4.Residència </a:t>
            </a:r>
            <a:r>
              <a:rPr lang="es-ES" sz="1400" b="1" dirty="0" err="1" smtClean="0">
                <a:solidFill>
                  <a:schemeClr val="tx2"/>
                </a:solidFill>
              </a:rPr>
              <a:t>d’estudiants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3" name="QuadreDeText 22"/>
          <p:cNvSpPr txBox="1"/>
          <p:nvPr/>
        </p:nvSpPr>
        <p:spPr>
          <a:xfrm>
            <a:off x="827584" y="314096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5.Edifici </a:t>
            </a:r>
            <a:r>
              <a:rPr lang="es-ES" sz="1400" b="1" dirty="0" err="1" smtClean="0">
                <a:solidFill>
                  <a:schemeClr val="tx2"/>
                </a:solidFill>
              </a:rPr>
              <a:t>Neàpolis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4" name="QuadreDeText 23"/>
          <p:cNvSpPr txBox="1"/>
          <p:nvPr/>
        </p:nvSpPr>
        <p:spPr>
          <a:xfrm>
            <a:off x="827584" y="357301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6.Centre </a:t>
            </a:r>
            <a:r>
              <a:rPr lang="es-ES" sz="1400" b="1" dirty="0" err="1" smtClean="0">
                <a:solidFill>
                  <a:schemeClr val="tx2"/>
                </a:solidFill>
              </a:rPr>
              <a:t>Tecnològic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5" name="QuadreDeText 24"/>
          <p:cNvSpPr txBox="1"/>
          <p:nvPr/>
        </p:nvSpPr>
        <p:spPr>
          <a:xfrm>
            <a:off x="827584" y="40050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7.Aulari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827584" y="44371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8.LAB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7" name="QuadreDeText 26"/>
          <p:cNvSpPr txBox="1"/>
          <p:nvPr/>
        </p:nvSpPr>
        <p:spPr>
          <a:xfrm>
            <a:off x="827584" y="492142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9. Taller de RENFE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827584" y="530120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10. </a:t>
            </a:r>
            <a:r>
              <a:rPr lang="es-ES" sz="1400" b="1" dirty="0" err="1" smtClean="0">
                <a:solidFill>
                  <a:schemeClr val="tx2"/>
                </a:solidFill>
              </a:rPr>
              <a:t>Parquing</a:t>
            </a:r>
            <a:r>
              <a:rPr lang="es-ES" sz="1400" b="1" dirty="0" smtClean="0">
                <a:solidFill>
                  <a:schemeClr val="tx2"/>
                </a:solidFill>
              </a:rPr>
              <a:t> </a:t>
            </a:r>
            <a:r>
              <a:rPr lang="es-ES" sz="1400" b="1" dirty="0" err="1" smtClean="0">
                <a:solidFill>
                  <a:schemeClr val="tx2"/>
                </a:solidFill>
              </a:rPr>
              <a:t>Estació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29" name="QuadreDeText 28"/>
          <p:cNvSpPr txBox="1"/>
          <p:nvPr/>
        </p:nvSpPr>
        <p:spPr>
          <a:xfrm>
            <a:off x="827584" y="58052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11. </a:t>
            </a:r>
            <a:r>
              <a:rPr lang="es-ES" sz="1400" b="1" dirty="0" err="1" smtClean="0">
                <a:solidFill>
                  <a:schemeClr val="tx2"/>
                </a:solidFill>
              </a:rPr>
              <a:t>Museu</a:t>
            </a:r>
            <a:r>
              <a:rPr lang="es-ES" sz="1400" b="1" dirty="0" smtClean="0">
                <a:solidFill>
                  <a:schemeClr val="tx2"/>
                </a:solidFill>
              </a:rPr>
              <a:t> del Ferrocarril</a:t>
            </a:r>
            <a:endParaRPr lang="es-ES" sz="1400" b="1" dirty="0">
              <a:solidFill>
                <a:schemeClr val="tx2"/>
              </a:solidFill>
            </a:endParaRPr>
          </a:p>
        </p:txBody>
      </p:sp>
      <p:sp>
        <p:nvSpPr>
          <p:cNvPr id="30" name="QuadreDeText 29"/>
          <p:cNvSpPr txBox="1"/>
          <p:nvPr/>
        </p:nvSpPr>
        <p:spPr>
          <a:xfrm>
            <a:off x="827584" y="623731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</a:rPr>
              <a:t>12. </a:t>
            </a:r>
            <a:r>
              <a:rPr lang="es-ES" sz="1400" b="1" dirty="0" err="1" smtClean="0">
                <a:solidFill>
                  <a:schemeClr val="tx2"/>
                </a:solidFill>
              </a:rPr>
              <a:t>Estació</a:t>
            </a:r>
            <a:endParaRPr lang="es-ES" sz="1400" b="1" dirty="0">
              <a:solidFill>
                <a:schemeClr val="tx2"/>
              </a:solidFill>
            </a:endParaRPr>
          </a:p>
        </p:txBody>
      </p:sp>
      <p:pic>
        <p:nvPicPr>
          <p:cNvPr id="31" name="Imatge 14" descr="Pl.Ciència 3.JPG"/>
          <p:cNvPicPr preferRelativeResize="0">
            <a:picLocks noChangeAspect="1"/>
          </p:cNvPicPr>
          <p:nvPr/>
        </p:nvPicPr>
        <p:blipFill>
          <a:blip r:embed="rId15" cstate="print"/>
          <a:srcRect b="35181"/>
          <a:stretch>
            <a:fillRect/>
          </a:stretch>
        </p:blipFill>
        <p:spPr bwMode="auto">
          <a:xfrm>
            <a:off x="142701" y="2299097"/>
            <a:ext cx="600075" cy="26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QuadreDeText 20"/>
          <p:cNvSpPr txBox="1">
            <a:spLocks noChangeArrowheads="1"/>
          </p:cNvSpPr>
          <p:nvPr/>
        </p:nvSpPr>
        <p:spPr bwMode="auto">
          <a:xfrm>
            <a:off x="826914" y="2258516"/>
            <a:ext cx="2520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 dirty="0" smtClean="0">
                <a:solidFill>
                  <a:schemeClr val="tx2"/>
                </a:solidFill>
                <a:latin typeface="Calibri" pitchFamily="34" charset="0"/>
              </a:rPr>
              <a:t>3.Plaça </a:t>
            </a: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de la </a:t>
            </a:r>
            <a:r>
              <a:rPr lang="es-ES" sz="1400" b="1" dirty="0" err="1">
                <a:solidFill>
                  <a:schemeClr val="tx2"/>
                </a:solidFill>
                <a:latin typeface="Calibri" pitchFamily="34" charset="0"/>
              </a:rPr>
              <a:t>Ciència</a:t>
            </a:r>
            <a:endParaRPr lang="es-ES" sz="1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-36512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Per a completar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la formació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383686" y="16534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PRÀCTIQUES EN EMPRESA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27" name="QuadreDeText 26"/>
          <p:cNvSpPr txBox="1"/>
          <p:nvPr/>
        </p:nvSpPr>
        <p:spPr>
          <a:xfrm>
            <a:off x="323528" y="38610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PROGRAMES DE MOBILITAT</a:t>
            </a:r>
            <a:endParaRPr lang="es-ES" sz="24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683568" y="4365104"/>
            <a:ext cx="66967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Erasmus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acadèmic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European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Project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Semester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(EPS)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International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Design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Project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Semester</a:t>
            </a: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(IDPS)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Amèrica Llatina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</a:t>
            </a:r>
            <a:r>
              <a:rPr lang="ca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Sicue-Séneca</a:t>
            </a:r>
            <a:endParaRPr lang="ca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pic>
        <p:nvPicPr>
          <p:cNvPr id="29" name="Imatge 8" descr="P4230014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91658" y="4166766"/>
            <a:ext cx="2952750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tge 11" descr="P5100136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291658" y="1556792"/>
            <a:ext cx="2952328" cy="221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83568" y="21328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Convenis de Cooperació Educativa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 Fòrum d’empreses Face2Face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5496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P</a:t>
            </a:r>
            <a:r>
              <a:rPr lang="ca-E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ràctiques en empresa</a:t>
            </a:r>
            <a:endParaRPr lang="es-ES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40768"/>
            <a:ext cx="9144000" cy="5661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914" name="Picture 2" descr="\\147.83.140.17\extern\Comunicacio-promocio\2011-2012\JPO\logos presentaci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710415" cy="513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A</a:t>
            </a:r>
            <a:r>
              <a:rPr lang="ca-E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ctivitats del Campus</a:t>
            </a:r>
            <a:endParaRPr lang="es-E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pic>
        <p:nvPicPr>
          <p:cNvPr id="10" name="Imatge 3" descr="FEB_4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86185"/>
            <a:ext cx="3275856" cy="21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QuadreDeText 27"/>
          <p:cNvSpPr txBox="1"/>
          <p:nvPr/>
        </p:nvSpPr>
        <p:spPr>
          <a:xfrm>
            <a:off x="107504" y="1484784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ca-E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Comparses de Carnaval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Setmana Cultural – dia de l’esport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ca-E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Concurs dels millors projectes de fi de carrera</a:t>
            </a:r>
          </a:p>
          <a:p>
            <a:pPr>
              <a:lnSpc>
                <a:spcPct val="150000"/>
              </a:lnSpc>
            </a:pPr>
            <a:endParaRPr lang="ca-E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ca-ES" sz="4000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Beques </a:t>
            </a:r>
            <a:r>
              <a:rPr lang="ca-ES" sz="4000" b="1" dirty="0" err="1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Enginycat</a:t>
            </a:r>
            <a:endParaRPr lang="ca-ES" sz="4000" b="1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pic>
        <p:nvPicPr>
          <p:cNvPr id="11" name="Imatge 10" descr="DSCN0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63856"/>
            <a:ext cx="2664296" cy="176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tge 11" descr="finalistes i ignasi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412776"/>
            <a:ext cx="2448272" cy="162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83169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Presentació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dels estudis  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34076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PER QUÈ ESTUDIAR UNA ENGINYERIA </a:t>
            </a:r>
            <a:r>
              <a:rPr lang="es-ES" sz="2800" b="1" dirty="0" smtClean="0">
                <a:solidFill>
                  <a:schemeClr val="tx2"/>
                </a:solidFill>
                <a:latin typeface="Helvetica75" pitchFamily="34" charset="0"/>
              </a:rPr>
              <a:t>?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pic>
        <p:nvPicPr>
          <p:cNvPr id="32" name="Imatge 31" descr="RECURS_XIPS_00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1810" r="13949"/>
          <a:stretch>
            <a:fillRect/>
          </a:stretch>
        </p:blipFill>
        <p:spPr>
          <a:xfrm>
            <a:off x="3995936" y="2708920"/>
            <a:ext cx="5148064" cy="4265599"/>
          </a:xfrm>
          <a:prstGeom prst="rect">
            <a:avLst/>
          </a:prstGeom>
        </p:spPr>
      </p:pic>
      <p:sp>
        <p:nvSpPr>
          <p:cNvPr id="33" name="QuadreDeText 32"/>
          <p:cNvSpPr txBox="1"/>
          <p:nvPr/>
        </p:nvSpPr>
        <p:spPr>
          <a:xfrm>
            <a:off x="547936" y="2060848"/>
            <a:ext cx="46721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Més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formació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75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Més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oportunitats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75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Més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sortides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professionals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75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S’amplia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el camp de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treball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75" pitchFamily="34" charset="0"/>
            </a:endParaRPr>
          </a:p>
          <a:p>
            <a:endParaRPr lang="es-ES" sz="2800" dirty="0">
              <a:solidFill>
                <a:schemeClr val="tx2"/>
              </a:solidFill>
              <a:latin typeface="Helvetica75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8083" t="28172" r="47219" b="20641"/>
          <a:stretch>
            <a:fillRect/>
          </a:stretch>
        </p:blipFill>
        <p:spPr bwMode="auto">
          <a:xfrm>
            <a:off x="395536" y="4031110"/>
            <a:ext cx="2376264" cy="262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QuadreDeText 33"/>
          <p:cNvSpPr txBox="1"/>
          <p:nvPr/>
        </p:nvSpPr>
        <p:spPr>
          <a:xfrm>
            <a:off x="1763688" y="4149080"/>
            <a:ext cx="4672136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Màster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en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Enginyeria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5" name="QuadreDeText 34"/>
          <p:cNvSpPr txBox="1"/>
          <p:nvPr/>
        </p:nvSpPr>
        <p:spPr>
          <a:xfrm>
            <a:off x="2060104" y="4725144"/>
            <a:ext cx="4672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Graus en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Enginyeria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6" name="QuadreDeText 35"/>
          <p:cNvSpPr txBox="1"/>
          <p:nvPr/>
        </p:nvSpPr>
        <p:spPr>
          <a:xfrm>
            <a:off x="2411760" y="5301208"/>
            <a:ext cx="4672136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MPGS</a:t>
            </a:r>
          </a:p>
        </p:txBody>
      </p:sp>
      <p:sp>
        <p:nvSpPr>
          <p:cNvPr id="37" name="QuadreDeText 36"/>
          <p:cNvSpPr txBox="1"/>
          <p:nvPr/>
        </p:nvSpPr>
        <p:spPr>
          <a:xfrm>
            <a:off x="2699792" y="5949280"/>
            <a:ext cx="4672136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E.S.O.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S</a:t>
            </a:r>
            <a:r>
              <a:rPr lang="ca-E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erveis i associacions</a:t>
            </a:r>
            <a:endParaRPr lang="es-E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179512" y="1484784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Biblioteca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Univers: Servei d’activitats socials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Delegació d’estudiants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Beques de suport a la docència i recerca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Associació </a:t>
            </a:r>
            <a:r>
              <a:rPr lang="ca-E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d’Ex-alumnes</a:t>
            </a:r>
            <a:endParaRPr lang="ca-E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Càtedra d’accessibilitat</a:t>
            </a:r>
          </a:p>
        </p:txBody>
      </p:sp>
      <p:pic>
        <p:nvPicPr>
          <p:cNvPr id="8" name="Imatge 9" descr="imatge_84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8478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 l="14102" r="12566"/>
          <a:stretch>
            <a:fillRect/>
          </a:stretch>
        </p:blipFill>
        <p:spPr bwMode="auto">
          <a:xfrm>
            <a:off x="5580112" y="1556792"/>
            <a:ext cx="147852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tge 13" descr="MPJ_27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234785"/>
            <a:ext cx="2470682" cy="362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A</a:t>
            </a:r>
            <a:r>
              <a:rPr lang="ca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ctivitats per Batxillerat i Cicles 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179512" y="148478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Tastets d’enginyeria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4t Simposi dels Treballs de Recerca de Batxillerat del Garraf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Setmana de la Ciència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Proves Cangur</a:t>
            </a:r>
          </a:p>
        </p:txBody>
      </p:sp>
      <p:pic>
        <p:nvPicPr>
          <p:cNvPr id="5" name="Picture 4" descr="Z:\Comunicacio-promocio\2006-2007\Fotos\FOTOS-SC06\centre-recursos pedagogics\Còpia de IMG_3834 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88" y="3861048"/>
            <a:ext cx="3168352" cy="231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tge 5" descr="MPJ_2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480" y="3861049"/>
            <a:ext cx="3491880" cy="232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Campus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UPC Vilanova 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179512" y="314096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  <a:hlinkClick r:id="rId3"/>
              </a:rPr>
              <a:t>www.epsevg.upc.edu</a:t>
            </a:r>
            <a:endParaRPr lang="ca-E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a-ES" sz="2400" b="1" dirty="0">
                <a:latin typeface="Helvetica" pitchFamily="34" charset="0"/>
              </a:rPr>
              <a:t>p</a:t>
            </a:r>
            <a:r>
              <a:rPr lang="ca-ES" sz="2400" b="1" dirty="0" smtClean="0">
                <a:latin typeface="Helvetica" pitchFamily="34" charset="0"/>
              </a:rPr>
              <a:t>romocio.epsevg@upc.edu</a:t>
            </a:r>
          </a:p>
          <a:p>
            <a:pPr algn="ctr">
              <a:lnSpc>
                <a:spcPct val="150000"/>
              </a:lnSpc>
            </a:pPr>
            <a:r>
              <a:rPr lang="ca-ES" sz="2400" b="1" dirty="0" smtClean="0">
                <a:latin typeface="Helvetica" pitchFamily="34" charset="0"/>
              </a:rPr>
              <a:t>93.896.72.43</a:t>
            </a:r>
            <a:endParaRPr lang="ca-ES" sz="2400" b="1" dirty="0">
              <a:latin typeface="Helvetica" pitchFamily="34" charset="0"/>
            </a:endParaRPr>
          </a:p>
          <a:p>
            <a:pPr algn="ctr">
              <a:lnSpc>
                <a:spcPct val="150000"/>
              </a:lnSpc>
            </a:pPr>
            <a:endParaRPr lang="ca-ES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521296" y="1854929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Gràcies per la vostra atenció</a:t>
            </a:r>
          </a:p>
        </p:txBody>
      </p:sp>
      <p:pic>
        <p:nvPicPr>
          <p:cNvPr id="10" name="Imatge 9" descr="logo EPSEVG n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096000"/>
            <a:ext cx="3657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83169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Món Laboral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 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3407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TEMPS DE PRIMERA INSERCIÓ LABORAL</a:t>
            </a:r>
            <a:r>
              <a:rPr lang="es-ES" sz="2800" b="1" dirty="0" smtClean="0">
                <a:solidFill>
                  <a:schemeClr val="tx2"/>
                </a:solidFill>
                <a:latin typeface="Helvetica75" pitchFamily="34" charset="0"/>
              </a:rPr>
              <a:t> (%)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graphicFrame>
        <p:nvGraphicFramePr>
          <p:cNvPr id="12" name="1 Gráfico"/>
          <p:cNvGraphicFramePr/>
          <p:nvPr/>
        </p:nvGraphicFramePr>
        <p:xfrm>
          <a:off x="-252536" y="2132856"/>
          <a:ext cx="7681939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5" name="Picture 5" descr="C:\Documents and Settings\tania arellano\Escritorio\Imat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6336704" cy="640857"/>
          </a:xfrm>
          <a:prstGeom prst="rect">
            <a:avLst/>
          </a:prstGeom>
          <a:noFill/>
        </p:spPr>
      </p:pic>
      <p:pic>
        <p:nvPicPr>
          <p:cNvPr id="8" name="Picture 2" descr="\\147.83.140.17\extern\Comunicacio-promocio\2011-2012\JPO\10-02-12 Finances i enginyeries, sectors amb més ofertes de treball (Diari de Vilanova).jpg"/>
          <p:cNvPicPr>
            <a:picLocks noChangeAspect="1" noChangeArrowheads="1"/>
          </p:cNvPicPr>
          <p:nvPr/>
        </p:nvPicPr>
        <p:blipFill>
          <a:blip r:embed="rId5" cstate="print"/>
          <a:srcRect t="2785"/>
          <a:stretch>
            <a:fillRect/>
          </a:stretch>
        </p:blipFill>
        <p:spPr bwMode="auto">
          <a:xfrm>
            <a:off x="6110242" y="3991397"/>
            <a:ext cx="2782238" cy="262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28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LA UPC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34076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LA UNIVERSITAT POLITÈCNICA DE CATALUNYA  </a:t>
            </a:r>
            <a:r>
              <a:rPr lang="es-ES" sz="2800" b="1" dirty="0" smtClean="0">
                <a:solidFill>
                  <a:schemeClr val="tx2"/>
                </a:solidFill>
                <a:latin typeface="Helvetica75" pitchFamily="34" charset="0"/>
              </a:rPr>
              <a:t>(UPC)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1763688" y="250567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És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una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universitat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pública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especialitzada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en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estudis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d’enginyeria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, arquitectura i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ciències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.</a:t>
            </a:r>
            <a:r>
              <a:rPr lang="es-ES" dirty="0" smtClean="0">
                <a:solidFill>
                  <a:schemeClr val="tx2"/>
                </a:solidFill>
                <a:latin typeface="Helvetica75" pitchFamily="34" charset="0"/>
              </a:rPr>
              <a:t> </a:t>
            </a:r>
            <a:endParaRPr lang="es-ES" dirty="0">
              <a:solidFill>
                <a:schemeClr val="tx2"/>
              </a:solidFill>
              <a:latin typeface="Helvetica75" pitchFamily="34" charset="0"/>
            </a:endParaRPr>
          </a:p>
        </p:txBody>
      </p:sp>
      <p:pic>
        <p:nvPicPr>
          <p:cNvPr id="14" name="Picture 9" descr="atv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5629300" y="4231605"/>
            <a:ext cx="17510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0" descr="motor"/>
          <p:cNvPicPr>
            <a:picLocks noChangeAspect="1" noChangeArrowheads="1"/>
          </p:cNvPicPr>
          <p:nvPr/>
        </p:nvPicPr>
        <p:blipFill>
          <a:blip r:embed="rId4" cstate="print"/>
          <a:srcRect l="22195" r="19991" b="14804"/>
          <a:stretch>
            <a:fillRect/>
          </a:stretch>
        </p:blipFill>
        <p:spPr bwMode="auto">
          <a:xfrm>
            <a:off x="1271612" y="4231605"/>
            <a:ext cx="1752600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03"/>
          <p:cNvPicPr>
            <a:picLocks noChangeAspect="1" noChangeArrowheads="1"/>
          </p:cNvPicPr>
          <p:nvPr/>
        </p:nvPicPr>
        <p:blipFill>
          <a:blip r:embed="rId5" cstate="print">
            <a:lum contrast="-24000"/>
          </a:blip>
          <a:srcRect t="3168" b="15102"/>
          <a:stretch>
            <a:fillRect/>
          </a:stretch>
        </p:blipFill>
        <p:spPr bwMode="auto">
          <a:xfrm>
            <a:off x="2986112" y="4231605"/>
            <a:ext cx="2643188" cy="171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tge 17" descr="logou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412776"/>
            <a:ext cx="1475656" cy="151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3528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LA UPC</a:t>
            </a:r>
            <a:endParaRPr lang="es-E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34076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tx2"/>
                </a:solidFill>
                <a:latin typeface="Helvetica75" pitchFamily="34" charset="0"/>
              </a:rPr>
              <a:t>Àmbit</a:t>
            </a:r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Helvetica75" pitchFamily="34" charset="0"/>
              </a:rPr>
              <a:t>dels</a:t>
            </a:r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/>
                </a:solidFill>
                <a:latin typeface="Helvetica75" pitchFamily="34" charset="0"/>
              </a:rPr>
              <a:t>estudis</a:t>
            </a:r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i </a:t>
            </a:r>
            <a:r>
              <a:rPr lang="es-ES" b="1" dirty="0" err="1" smtClean="0">
                <a:solidFill>
                  <a:schemeClr val="tx2"/>
                </a:solidFill>
                <a:latin typeface="Helvetica75" pitchFamily="34" charset="0"/>
              </a:rPr>
              <a:t>desplegament</a:t>
            </a:r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territorial  </a:t>
            </a:r>
            <a:r>
              <a:rPr lang="es-ES" sz="2800" b="1" dirty="0" smtClean="0">
                <a:solidFill>
                  <a:schemeClr val="tx2"/>
                </a:solidFill>
                <a:latin typeface="Helvetica75" pitchFamily="34" charset="0"/>
              </a:rPr>
              <a:t>(UPC)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4975920" y="2276872"/>
            <a:ext cx="2836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Aeronàutica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Arquitectura i Edificació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Ciències de la Salut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Ciències Matemàtiques i Estadística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Economia i Ciències Socials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Enginyeria Agrícola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Enginyeria Civil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Enginyeria Industrial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Informàtica i Telecomunicació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400" dirty="0" smtClean="0">
                <a:solidFill>
                  <a:schemeClr val="tx2">
                    <a:lumMod val="75000"/>
                  </a:schemeClr>
                </a:solidFill>
                <a:latin typeface="Helvetica75" pitchFamily="34" charset="0"/>
              </a:rPr>
              <a:t>Nàutica</a:t>
            </a:r>
          </a:p>
        </p:txBody>
      </p:sp>
      <p:pic>
        <p:nvPicPr>
          <p:cNvPr id="18" name="Imatge 17" descr="logoup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944" y="1484784"/>
            <a:ext cx="1404056" cy="1440160"/>
          </a:xfrm>
          <a:prstGeom prst="rect">
            <a:avLst/>
          </a:prstGeom>
        </p:spPr>
      </p:pic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23528" y="2060848"/>
          <a:ext cx="4071938" cy="4003675"/>
        </p:xfrm>
        <a:graphic>
          <a:graphicData uri="http://schemas.openxmlformats.org/presentationml/2006/ole">
            <p:oleObj spid="_x0000_s3083" name="Image" r:id="rId5" imgW="4203175" imgH="4063492" progId="">
              <p:embed/>
            </p:oleObj>
          </a:graphicData>
        </a:graphic>
      </p:graphicFrame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221533" y="4765476"/>
            <a:ext cx="69850" cy="714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153271" y="4787701"/>
            <a:ext cx="11541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Vilanova i la Geltrú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815258" y="4435276"/>
            <a:ext cx="1025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500" b="1">
                <a:latin typeface="Calibri" pitchFamily="34" charset="0"/>
              </a:rPr>
              <a:t>Barcelona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750171" y="4598789"/>
            <a:ext cx="69850" cy="714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2791446" y="4600376"/>
            <a:ext cx="69850" cy="714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3045446" y="4276526"/>
            <a:ext cx="69850" cy="714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094658" y="4163814"/>
            <a:ext cx="6778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Mataró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2478708" y="4700389"/>
            <a:ext cx="69850" cy="7143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505696" y="4646414"/>
            <a:ext cx="841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Castelldefels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2623171" y="4459089"/>
            <a:ext cx="69850" cy="7143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78558" y="4359076"/>
            <a:ext cx="1327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a-ES" sz="1000" dirty="0">
                <a:latin typeface="Calibri" pitchFamily="34" charset="0"/>
              </a:rPr>
              <a:t>Sant Cugat del Vallès 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1669083" y="4116189"/>
            <a:ext cx="69850" cy="714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043608" y="4005064"/>
            <a:ext cx="650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a-ES" sz="1000" dirty="0">
                <a:latin typeface="Calibri" pitchFamily="34" charset="0"/>
              </a:rPr>
              <a:t>Igualada </a:t>
            </a: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2140571" y="3887589"/>
            <a:ext cx="71437" cy="71437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2177083" y="3776464"/>
            <a:ext cx="666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a-ES" sz="1000">
                <a:latin typeface="Calibri" pitchFamily="34" charset="0"/>
              </a:rPr>
              <a:t>Manresa</a:t>
            </a: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2442196" y="4268589"/>
            <a:ext cx="69850" cy="714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2404096" y="4263826"/>
            <a:ext cx="69850" cy="7143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762746" y="4159051"/>
            <a:ext cx="635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Terrassa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3291508" y="5635426"/>
            <a:ext cx="66675" cy="52388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3291508" y="5802114"/>
            <a:ext cx="66675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3335958" y="5560814"/>
            <a:ext cx="9334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Centres propis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3335958" y="5725914"/>
            <a:ext cx="1017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1000">
                <a:latin typeface="Calibri" pitchFamily="34" charset="0"/>
              </a:rPr>
              <a:t>Centres adscrits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16632"/>
            <a:ext cx="83169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Espai Europeu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 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34076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 QUÈ ÉS L’ESPAI EUROPEU D’EDUCACIÓ SUPERIOR </a:t>
            </a:r>
            <a:r>
              <a:rPr lang="es-ES" sz="2800" b="1" dirty="0" smtClean="0">
                <a:solidFill>
                  <a:schemeClr val="tx2"/>
                </a:solidFill>
                <a:latin typeface="Helvetica75" pitchFamily="34" charset="0"/>
              </a:rPr>
              <a:t>?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547936" y="2060848"/>
            <a:ext cx="46721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Principals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aspectes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75" pitchFamily="34" charset="0"/>
              </a:rPr>
              <a:t>:</a:t>
            </a:r>
          </a:p>
          <a:p>
            <a:endParaRPr lang="es-ES" sz="2800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1475656" y="2708920"/>
            <a:ext cx="46721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Sistema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crèdits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Suplement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Europeu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al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Títol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(SET)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Estructura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dels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estudis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Nou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model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d’aprenentatge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Avaluació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i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acreditació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qualitat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6203" t="71484" r="64199" b="18673"/>
          <a:stretch>
            <a:fillRect/>
          </a:stretch>
        </p:blipFill>
        <p:spPr bwMode="auto">
          <a:xfrm>
            <a:off x="6465811" y="5085184"/>
            <a:ext cx="177859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6203" t="25219" r="64199" b="63953"/>
          <a:stretch>
            <a:fillRect/>
          </a:stretch>
        </p:blipFill>
        <p:spPr bwMode="auto">
          <a:xfrm>
            <a:off x="921195" y="5085184"/>
            <a:ext cx="1581493" cy="139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6118" t="55619" r="64285" b="34537"/>
          <a:stretch>
            <a:fillRect/>
          </a:stretch>
        </p:blipFill>
        <p:spPr bwMode="auto">
          <a:xfrm>
            <a:off x="4521595" y="5085184"/>
            <a:ext cx="1754937" cy="134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6032" t="41724" r="64371" b="48432"/>
          <a:stretch>
            <a:fillRect/>
          </a:stretch>
        </p:blipFill>
        <p:spPr bwMode="auto">
          <a:xfrm>
            <a:off x="2649387" y="5085184"/>
            <a:ext cx="1720453" cy="138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Enginyeries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4847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GRAUS D’ÀMBIT INDUSTRIAL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1187624" y="184482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de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Disseny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Industrial i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Desenvolupament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del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Producte</a:t>
            </a:r>
            <a:endParaRPr lang="es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Elèctrica</a:t>
            </a:r>
            <a:endParaRPr lang="es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Electrònica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Industrial i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Automàtica</a:t>
            </a:r>
            <a:endParaRPr lang="es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Mecànica</a:t>
            </a:r>
            <a:endParaRPr lang="es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251520" y="355443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GRAUS D’ÀMBIT TIC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1259632" y="3914472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de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Sistemes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Electrònics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(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Telecomunicacions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Grau 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Informàtica</a:t>
            </a:r>
            <a:endParaRPr lang="es-E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elvetica" pitchFamily="34" charset="0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323528" y="4869160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MÀSTER UNIVERSITARI	</a:t>
            </a:r>
          </a:p>
          <a:p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1259632" y="5229200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Enginyeria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de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Sistemes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Automàtics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i </a:t>
            </a:r>
            <a:r>
              <a:rPr lang="es-E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Electrònica</a:t>
            </a:r>
            <a:r>
              <a:rPr lang="es-E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 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Industrial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63054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DE DISSENY INDUSTRIAL 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I DESENVOLUPAMENT DEL PRODUCTE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2636912"/>
            <a:ext cx="2016224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TALLER DE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DISSENY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3347864" y="2636912"/>
            <a:ext cx="2016224" cy="69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METODOLOGIA DE DISSENY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6156176" y="2636912"/>
            <a:ext cx="2016224" cy="6991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PROCESSOS DE FABRICACIÓ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2039937" cy="147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1876360" cy="168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645024"/>
            <a:ext cx="1879676" cy="2002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07504" y="116632"/>
            <a:ext cx="950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G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raus</a:t>
            </a:r>
            <a:r>
              <a:rPr lang="ca-E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 </a:t>
            </a:r>
            <a:r>
              <a:rPr lang="ca-ES" sz="3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75" pitchFamily="34" charset="0"/>
              </a:rPr>
              <a:t>d’àmbit Industrial</a:t>
            </a:r>
            <a:endParaRPr lang="es-ES" sz="3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75" pitchFamily="34" charset="0"/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79512" y="155853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Helvetica75" pitchFamily="34" charset="0"/>
              </a:rPr>
              <a:t>GRAU EN ENGINYERIA ELÈCTRICA</a:t>
            </a:r>
            <a:endParaRPr lang="es-ES" sz="2800" b="1" dirty="0">
              <a:solidFill>
                <a:schemeClr val="tx2"/>
              </a:solidFill>
              <a:latin typeface="Helvetica75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611560" y="2492896"/>
            <a:ext cx="2016224" cy="1061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CENTRALS I ENERGIES RENOVABLES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3347864" y="2492896"/>
            <a:ext cx="2016224" cy="10618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LÍNIES I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XARXES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APARELLATGE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6156176" y="2476053"/>
            <a:ext cx="2016224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ELECTRÒNICA DE POTÈNCIA </a:t>
            </a:r>
          </a:p>
          <a:p>
            <a:pPr algn="ctr">
              <a:lnSpc>
                <a:spcPct val="15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Helvetica" pitchFamily="34" charset="0"/>
              </a:rPr>
              <a:t>ACCIONAMENTS ELÈCTRICS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41361"/>
            <a:ext cx="1947168" cy="1819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498" y="4137434"/>
            <a:ext cx="1961902" cy="1883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184569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anja de luz 1">
    <a:dk1>
      <a:srgbClr val="000000"/>
    </a:dk1>
    <a:lt1>
      <a:srgbClr val="B3D1F0"/>
    </a:lt1>
    <a:dk2>
      <a:srgbClr val="1822CD"/>
    </a:dk2>
    <a:lt2>
      <a:srgbClr val="000000"/>
    </a:lt2>
    <a:accent1>
      <a:srgbClr val="3568C7"/>
    </a:accent1>
    <a:accent2>
      <a:srgbClr val="F06157"/>
    </a:accent2>
    <a:accent3>
      <a:srgbClr val="D6E5F6"/>
    </a:accent3>
    <a:accent4>
      <a:srgbClr val="000000"/>
    </a:accent4>
    <a:accent5>
      <a:srgbClr val="AEB9E0"/>
    </a:accent5>
    <a:accent6>
      <a:srgbClr val="D9574E"/>
    </a:accent6>
    <a:hlink>
      <a:srgbClr val="FF9218"/>
    </a:hlink>
    <a:folHlink>
      <a:srgbClr val="CCCCCC"/>
    </a:folHlink>
  </a:clrScheme>
  <a:fontScheme name="Franja de luz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710</Words>
  <Application>Microsoft Office PowerPoint</Application>
  <PresentationFormat>Presentació en pantalla (4:3)</PresentationFormat>
  <Paragraphs>193</Paragraphs>
  <Slides>22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Servidors OLE incrustats</vt:lpstr>
      </vt:variant>
      <vt:variant>
        <vt:i4>2</vt:i4>
      </vt:variant>
      <vt:variant>
        <vt:lpstr>Títols de les diapositives</vt:lpstr>
      </vt:variant>
      <vt:variant>
        <vt:i4>22</vt:i4>
      </vt:variant>
    </vt:vector>
  </HeadingPairs>
  <TitlesOfParts>
    <vt:vector size="25" baseType="lpstr">
      <vt:lpstr>Tema de l'Office</vt:lpstr>
      <vt:lpstr>Image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UPCnet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UPCnet</cp:lastModifiedBy>
  <cp:revision>114</cp:revision>
  <dcterms:created xsi:type="dcterms:W3CDTF">2010-10-29T08:37:48Z</dcterms:created>
  <dcterms:modified xsi:type="dcterms:W3CDTF">2012-06-12T12:22:35Z</dcterms:modified>
</cp:coreProperties>
</file>