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9"/>
  </p:notesMasterIdLst>
  <p:handoutMasterIdLst>
    <p:handoutMasterId r:id="rId10"/>
  </p:handoutMasterIdLst>
  <p:sldIdLst>
    <p:sldId id="316" r:id="rId2"/>
    <p:sldId id="357" r:id="rId3"/>
    <p:sldId id="358" r:id="rId4"/>
    <p:sldId id="359" r:id="rId5"/>
    <p:sldId id="360" r:id="rId6"/>
    <p:sldId id="361" r:id="rId7"/>
    <p:sldId id="362" r:id="rId8"/>
  </p:sldIdLst>
  <p:sldSz cx="9144000" cy="6858000" type="screen4x3"/>
  <p:notesSz cx="6877050" cy="10002838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CC00"/>
    <a:srgbClr val="006600"/>
    <a:srgbClr val="0033CC"/>
    <a:srgbClr val="007ABE"/>
    <a:srgbClr val="993366"/>
    <a:srgbClr val="993300"/>
    <a:srgbClr val="FF0000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23872" autoAdjust="0"/>
    <p:restoredTop sz="94675" autoAdjust="0"/>
  </p:normalViewPr>
  <p:slideViewPr>
    <p:cSldViewPr>
      <p:cViewPr>
        <p:scale>
          <a:sx n="100" d="100"/>
          <a:sy n="100" d="100"/>
        </p:scale>
        <p:origin x="-1956" y="-3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3330" y="-108"/>
      </p:cViewPr>
      <p:guideLst>
        <p:guide orient="horz" pos="3151"/>
        <p:guide pos="216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1325" cy="498475"/>
          </a:xfrm>
          <a:prstGeom prst="rect">
            <a:avLst/>
          </a:prstGeom>
        </p:spPr>
        <p:txBody>
          <a:bodyPr vert="horz" lIns="92560" tIns="46280" rIns="92560" bIns="4628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Contenidor de data 2"/>
          <p:cNvSpPr>
            <a:spLocks noGrp="1"/>
          </p:cNvSpPr>
          <p:nvPr>
            <p:ph type="dt" sz="quarter" idx="1"/>
          </p:nvPr>
        </p:nvSpPr>
        <p:spPr>
          <a:xfrm>
            <a:off x="3894138" y="0"/>
            <a:ext cx="2981325" cy="498475"/>
          </a:xfrm>
          <a:prstGeom prst="rect">
            <a:avLst/>
          </a:prstGeom>
        </p:spPr>
        <p:txBody>
          <a:bodyPr vert="horz" lIns="92560" tIns="46280" rIns="92560" bIns="4628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D5956DE4-7EF4-4802-A02C-C5419454845D}" type="datetimeFigureOut">
              <a:rPr lang="es-ES"/>
              <a:pPr>
                <a:defRPr/>
              </a:pPr>
              <a:t>21/11/2013</a:t>
            </a:fld>
            <a:endParaRPr lang="es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2"/>
          </p:nvPr>
        </p:nvSpPr>
        <p:spPr>
          <a:xfrm>
            <a:off x="0" y="9502775"/>
            <a:ext cx="2981325" cy="498475"/>
          </a:xfrm>
          <a:prstGeom prst="rect">
            <a:avLst/>
          </a:prstGeom>
        </p:spPr>
        <p:txBody>
          <a:bodyPr vert="horz" lIns="92560" tIns="46280" rIns="92560" bIns="4628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94138" y="9502775"/>
            <a:ext cx="2981325" cy="498475"/>
          </a:xfrm>
          <a:prstGeom prst="rect">
            <a:avLst/>
          </a:prstGeom>
        </p:spPr>
        <p:txBody>
          <a:bodyPr vert="horz" lIns="92560" tIns="46280" rIns="92560" bIns="4628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C16B9757-7219-4753-B377-B4F62C57EA7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1325" cy="498475"/>
          </a:xfrm>
          <a:prstGeom prst="rect">
            <a:avLst/>
          </a:prstGeom>
        </p:spPr>
        <p:txBody>
          <a:bodyPr vert="horz" lIns="92560" tIns="46280" rIns="92560" bIns="4628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Contenidor de data 2"/>
          <p:cNvSpPr>
            <a:spLocks noGrp="1"/>
          </p:cNvSpPr>
          <p:nvPr>
            <p:ph type="dt" idx="1"/>
          </p:nvPr>
        </p:nvSpPr>
        <p:spPr>
          <a:xfrm>
            <a:off x="3894138" y="0"/>
            <a:ext cx="2981325" cy="498475"/>
          </a:xfrm>
          <a:prstGeom prst="rect">
            <a:avLst/>
          </a:prstGeom>
        </p:spPr>
        <p:txBody>
          <a:bodyPr vert="horz" lIns="92560" tIns="46280" rIns="92560" bIns="4628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7D119A9-2A20-49C3-825E-0C443433DBB1}" type="datetimeFigureOut">
              <a:rPr lang="es-ES"/>
              <a:pPr>
                <a:defRPr/>
              </a:pPr>
              <a:t>21/11/2013</a:t>
            </a:fld>
            <a:endParaRPr lang="es-ES"/>
          </a:p>
        </p:txBody>
      </p:sp>
      <p:sp>
        <p:nvSpPr>
          <p:cNvPr id="4" name="Contenidor d'imatge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2475"/>
            <a:ext cx="4997450" cy="3748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60" tIns="46280" rIns="92560" bIns="46280" rtlCol="0" anchor="ctr"/>
          <a:lstStyle/>
          <a:p>
            <a:pPr lvl="0"/>
            <a:endParaRPr lang="es-ES" noProof="0"/>
          </a:p>
        </p:txBody>
      </p:sp>
      <p:sp>
        <p:nvSpPr>
          <p:cNvPr id="5" name="Contenidor de notes 4"/>
          <p:cNvSpPr>
            <a:spLocks noGrp="1"/>
          </p:cNvSpPr>
          <p:nvPr>
            <p:ph type="body" sz="quarter" idx="3"/>
          </p:nvPr>
        </p:nvSpPr>
        <p:spPr>
          <a:xfrm>
            <a:off x="687388" y="4749800"/>
            <a:ext cx="5502275" cy="4500563"/>
          </a:xfrm>
          <a:prstGeom prst="rect">
            <a:avLst/>
          </a:prstGeom>
        </p:spPr>
        <p:txBody>
          <a:bodyPr vert="horz" lIns="92560" tIns="46280" rIns="92560" bIns="46280" rtlCol="0">
            <a:normAutofit/>
          </a:bodyPr>
          <a:lstStyle/>
          <a:p>
            <a:pPr lvl="0"/>
            <a:r>
              <a:rPr lang="ca-ES" noProof="0" smtClean="0"/>
              <a:t>Feu clic aquí per editar els estils de text</a:t>
            </a:r>
          </a:p>
          <a:p>
            <a:pPr lvl="1"/>
            <a:r>
              <a:rPr lang="ca-ES" noProof="0" smtClean="0"/>
              <a:t>Segon nivell</a:t>
            </a:r>
          </a:p>
          <a:p>
            <a:pPr lvl="2"/>
            <a:r>
              <a:rPr lang="ca-ES" noProof="0" smtClean="0"/>
              <a:t>Tercer nivell</a:t>
            </a:r>
          </a:p>
          <a:p>
            <a:pPr lvl="3"/>
            <a:r>
              <a:rPr lang="ca-ES" noProof="0" smtClean="0"/>
              <a:t>Quart nivell</a:t>
            </a:r>
          </a:p>
          <a:p>
            <a:pPr lvl="4"/>
            <a:r>
              <a:rPr lang="ca-ES" noProof="0" smtClean="0"/>
              <a:t>Cinquè nivell</a:t>
            </a:r>
            <a:endParaRPr lang="es-ES" noProof="0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4"/>
          </p:nvPr>
        </p:nvSpPr>
        <p:spPr>
          <a:xfrm>
            <a:off x="0" y="9502775"/>
            <a:ext cx="2981325" cy="498475"/>
          </a:xfrm>
          <a:prstGeom prst="rect">
            <a:avLst/>
          </a:prstGeom>
        </p:spPr>
        <p:txBody>
          <a:bodyPr vert="horz" lIns="92560" tIns="46280" rIns="92560" bIns="4628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94138" y="9502775"/>
            <a:ext cx="2981325" cy="498475"/>
          </a:xfrm>
          <a:prstGeom prst="rect">
            <a:avLst/>
          </a:prstGeom>
        </p:spPr>
        <p:txBody>
          <a:bodyPr vert="horz" lIns="92560" tIns="46280" rIns="92560" bIns="4628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F7EC55EB-F781-4109-AA28-3CC2D04D1BB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idor d'imatge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Contenidor de not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a-ES" altLang="es-ES" smtClean="0"/>
          </a:p>
        </p:txBody>
      </p:sp>
      <p:sp>
        <p:nvSpPr>
          <p:cNvPr id="38916" name="Contenidor de número de diapositiva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3467" indent="-278257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13028" indent="-22260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58238" indent="-22260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03449" indent="-22260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48660" indent="-2226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93871" indent="-2226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39082" indent="-2226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84292" indent="-2226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E0E78EBC-32ED-4B51-B896-209AAA2E291D}" type="slidenum">
              <a:rPr lang="es-ES" smtClean="0"/>
              <a:pPr eaLnBrk="1" hangingPunct="1">
                <a:defRPr/>
              </a:pPr>
              <a:t>1</a:t>
            </a:fld>
            <a:endParaRPr 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idor d'imatge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Contenidor de not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a-ES" altLang="es-ES" smtClean="0"/>
          </a:p>
        </p:txBody>
      </p:sp>
      <p:sp>
        <p:nvSpPr>
          <p:cNvPr id="38916" name="Contenidor de número de diapositiva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3467" indent="-278257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13028" indent="-22260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58238" indent="-22260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03449" indent="-22260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48660" indent="-2226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93871" indent="-2226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39082" indent="-2226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84292" indent="-2226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353C4CFD-5CD8-4B6A-BF3E-AF50E81F36B8}" type="slidenum">
              <a:rPr lang="es-ES" smtClean="0"/>
              <a:pPr eaLnBrk="1" hangingPunct="1">
                <a:defRPr/>
              </a:pPr>
              <a:t>2</a:t>
            </a:fld>
            <a:endParaRPr lang="es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idor d'imatge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Contenidor de not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a-ES" altLang="es-ES" smtClean="0"/>
          </a:p>
        </p:txBody>
      </p:sp>
      <p:sp>
        <p:nvSpPr>
          <p:cNvPr id="38916" name="Contenidor de número de diapositiva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3467" indent="-278257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13028" indent="-22260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58238" indent="-22260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03449" indent="-22260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48660" indent="-2226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93871" indent="-2226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39082" indent="-2226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84292" indent="-2226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353C4CFD-5CD8-4B6A-BF3E-AF50E81F36B8}" type="slidenum">
              <a:rPr lang="es-ES" smtClean="0"/>
              <a:pPr eaLnBrk="1" hangingPunct="1">
                <a:defRPr/>
              </a:pPr>
              <a:t>3</a:t>
            </a:fld>
            <a:endParaRPr lang="es-E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idor d'imatge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Contenidor de not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a-ES" altLang="es-ES" smtClean="0"/>
          </a:p>
        </p:txBody>
      </p:sp>
      <p:sp>
        <p:nvSpPr>
          <p:cNvPr id="38916" name="Contenidor de número de diapositiva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3467" indent="-278257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13028" indent="-22260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58238" indent="-22260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03449" indent="-22260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48660" indent="-2226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93871" indent="-2226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39082" indent="-2226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84292" indent="-2226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353C4CFD-5CD8-4B6A-BF3E-AF50E81F36B8}" type="slidenum">
              <a:rPr lang="es-ES" smtClean="0"/>
              <a:pPr eaLnBrk="1" hangingPunct="1">
                <a:defRPr/>
              </a:pPr>
              <a:t>4</a:t>
            </a:fld>
            <a:endParaRPr lang="es-E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idor d'imatge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Contenidor de not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a-ES" altLang="es-ES" smtClean="0"/>
          </a:p>
        </p:txBody>
      </p:sp>
      <p:sp>
        <p:nvSpPr>
          <p:cNvPr id="38916" name="Contenidor de número de diapositiva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3467" indent="-278257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13028" indent="-22260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58238" indent="-22260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03449" indent="-22260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48660" indent="-2226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93871" indent="-2226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39082" indent="-2226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84292" indent="-2226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353C4CFD-5CD8-4B6A-BF3E-AF50E81F36B8}" type="slidenum">
              <a:rPr lang="es-ES" smtClean="0"/>
              <a:pPr eaLnBrk="1" hangingPunct="1">
                <a:defRPr/>
              </a:pPr>
              <a:t>5</a:t>
            </a:fld>
            <a:endParaRPr lang="es-E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idor d'imatge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Contenidor de not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a-ES" altLang="es-ES" smtClean="0"/>
          </a:p>
        </p:txBody>
      </p:sp>
      <p:sp>
        <p:nvSpPr>
          <p:cNvPr id="38916" name="Contenidor de número de diapositiva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3467" indent="-278257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13028" indent="-22260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58238" indent="-22260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03449" indent="-22260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48660" indent="-2226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93871" indent="-2226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39082" indent="-2226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84292" indent="-2226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353C4CFD-5CD8-4B6A-BF3E-AF50E81F36B8}" type="slidenum">
              <a:rPr lang="es-ES" smtClean="0"/>
              <a:pPr eaLnBrk="1" hangingPunct="1">
                <a:defRPr/>
              </a:pPr>
              <a:t>6</a:t>
            </a:fld>
            <a:endParaRPr lang="es-E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idor d'imatge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Contenidor de not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a-ES" altLang="es-ES" smtClean="0"/>
          </a:p>
        </p:txBody>
      </p:sp>
      <p:sp>
        <p:nvSpPr>
          <p:cNvPr id="38916" name="Contenidor de número de diapositiva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3467" indent="-278257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13028" indent="-22260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58238" indent="-22260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03449" indent="-22260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48660" indent="-2226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93871" indent="-2226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39082" indent="-2226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84292" indent="-2226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353C4CFD-5CD8-4B6A-BF3E-AF50E81F36B8}" type="slidenum">
              <a:rPr lang="es-ES" smtClean="0"/>
              <a:pPr eaLnBrk="1" hangingPunct="1">
                <a:defRPr/>
              </a:pPr>
              <a:t>7</a:t>
            </a:fld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Rectángulo"/>
          <p:cNvSpPr>
            <a:spLocks noChangeArrowheads="1"/>
          </p:cNvSpPr>
          <p:nvPr userDrawn="1"/>
        </p:nvSpPr>
        <p:spPr bwMode="auto">
          <a:xfrm>
            <a:off x="0" y="0"/>
            <a:ext cx="9205913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es-ES" altLang="es-ES" sz="3200" b="1" smtClean="0">
              <a:solidFill>
                <a:srgbClr val="993366"/>
              </a:solidFill>
            </a:endParaRPr>
          </a:p>
        </p:txBody>
      </p:sp>
      <p:cxnSp>
        <p:nvCxnSpPr>
          <p:cNvPr id="4" name="3 Conector recto"/>
          <p:cNvCxnSpPr/>
          <p:nvPr userDrawn="1"/>
        </p:nvCxnSpPr>
        <p:spPr>
          <a:xfrm>
            <a:off x="917575" y="981075"/>
            <a:ext cx="7831138" cy="0"/>
          </a:xfrm>
          <a:prstGeom prst="line">
            <a:avLst/>
          </a:prstGeom>
          <a:ln w="25400" cmpd="sng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3 Imagen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941388" y="0"/>
            <a:ext cx="3471862" cy="92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9 Conector recto"/>
          <p:cNvCxnSpPr/>
          <p:nvPr userDrawn="1"/>
        </p:nvCxnSpPr>
        <p:spPr>
          <a:xfrm>
            <a:off x="692150" y="6370638"/>
            <a:ext cx="7831138" cy="0"/>
          </a:xfrm>
          <a:prstGeom prst="line">
            <a:avLst/>
          </a:prstGeom>
          <a:ln w="25400" cmpd="sng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ítol 1"/>
          <p:cNvSpPr>
            <a:spLocks noGrp="1"/>
          </p:cNvSpPr>
          <p:nvPr>
            <p:ph type="title"/>
          </p:nvPr>
        </p:nvSpPr>
        <p:spPr>
          <a:xfrm>
            <a:off x="1229665" y="2276872"/>
            <a:ext cx="675640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lang="es-ES" sz="3600" b="1" kern="1200" dirty="0">
                <a:solidFill>
                  <a:srgbClr val="007DCC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s-ES" dirty="0"/>
          </a:p>
        </p:txBody>
      </p:sp>
    </p:spTree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BÀSI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899592" y="1628800"/>
            <a:ext cx="7176062" cy="3806832"/>
          </a:xfrm>
        </p:spPr>
        <p:txBody>
          <a:bodyPr/>
          <a:lstStyle>
            <a:lvl1pPr>
              <a:buSzPct val="119000"/>
              <a:buFont typeface="Wingdings" pitchFamily="2" charset="2"/>
              <a:buChar char="§"/>
              <a:defRPr/>
            </a:lvl1pPr>
            <a:lvl3pPr>
              <a:buClr>
                <a:srgbClr val="007ABE"/>
              </a:buClr>
              <a:buSzPct val="90000"/>
              <a:buFont typeface="Courier New" pitchFamily="49" charset="0"/>
              <a:buChar char="o"/>
              <a:defRPr sz="1300"/>
            </a:lvl3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</p:txBody>
      </p:sp>
      <p:sp>
        <p:nvSpPr>
          <p:cNvPr id="7" name="Contenidor de contingut 2"/>
          <p:cNvSpPr>
            <a:spLocks noGrp="1"/>
          </p:cNvSpPr>
          <p:nvPr>
            <p:ph idx="13"/>
          </p:nvPr>
        </p:nvSpPr>
        <p:spPr>
          <a:xfrm>
            <a:off x="3214677" y="142852"/>
            <a:ext cx="4933591" cy="857256"/>
          </a:xfrm>
        </p:spPr>
        <p:txBody>
          <a:bodyPr/>
          <a:lstStyle>
            <a:lvl1pPr algn="r">
              <a:spcBef>
                <a:spcPts val="0"/>
              </a:spcBef>
              <a:buSzPct val="119000"/>
              <a:buFontTx/>
              <a:buNone/>
              <a:defRPr sz="2400" b="1"/>
            </a:lvl1pPr>
            <a:lvl3pPr>
              <a:buClr>
                <a:srgbClr val="007ABE"/>
              </a:buClr>
              <a:buSzPct val="90000"/>
              <a:buFont typeface="Courier New" pitchFamily="49" charset="0"/>
              <a:buChar char="o"/>
              <a:defRPr sz="1300"/>
            </a:lvl3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4"/>
          </p:nvPr>
        </p:nvSpPr>
        <p:spPr>
          <a:xfrm>
            <a:off x="865188" y="6245225"/>
            <a:ext cx="140335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853E1-1157-4813-989B-BC3620ABA30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àgina eleme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857224" y="1142984"/>
            <a:ext cx="77724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865188" y="6245225"/>
            <a:ext cx="140335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9F48D-208E-4801-9B32-E1C5A6D75F4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897358" y="1071547"/>
            <a:ext cx="3357563" cy="5021278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buClr>
                <a:srgbClr val="007ABE"/>
              </a:buClr>
              <a:buSzPct val="90000"/>
              <a:buFont typeface="Courier New" pitchFamily="49" charset="0"/>
              <a:buChar char="o"/>
              <a:defRPr sz="13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741863" y="1071547"/>
            <a:ext cx="3359150" cy="5021278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buClr>
                <a:srgbClr val="007ABE"/>
              </a:buClr>
              <a:buSzPct val="90000"/>
              <a:buFont typeface="Courier New" pitchFamily="49" charset="0"/>
              <a:buChar char="o"/>
              <a:defRPr sz="13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2BA8C-15AA-4F24-8425-3C9F2EA5CAE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883941" y="1163646"/>
            <a:ext cx="3402307" cy="639762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rgbClr val="007AB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883941" y="2017721"/>
            <a:ext cx="3402307" cy="2411411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buClr>
                <a:srgbClr val="007ABE"/>
              </a:buClr>
              <a:buSzPct val="90000"/>
              <a:buFont typeface="Courier New" pitchFamily="49" charset="0"/>
              <a:buChar char="o"/>
              <a:defRPr sz="13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</p:txBody>
      </p:sp>
      <p:sp>
        <p:nvSpPr>
          <p:cNvPr id="12" name="Contenidor de text 2"/>
          <p:cNvSpPr>
            <a:spLocks noGrp="1"/>
          </p:cNvSpPr>
          <p:nvPr>
            <p:ph type="body" idx="13"/>
          </p:nvPr>
        </p:nvSpPr>
        <p:spPr>
          <a:xfrm>
            <a:off x="4714876" y="1163646"/>
            <a:ext cx="3402307" cy="639762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rgbClr val="007AB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3" name="Contenidor de contingut 3"/>
          <p:cNvSpPr>
            <a:spLocks noGrp="1"/>
          </p:cNvSpPr>
          <p:nvPr>
            <p:ph sz="half" idx="14"/>
          </p:nvPr>
        </p:nvSpPr>
        <p:spPr>
          <a:xfrm>
            <a:off x="4714876" y="2017721"/>
            <a:ext cx="3402307" cy="2411411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buClr>
                <a:srgbClr val="007ABE"/>
              </a:buClr>
              <a:buSzPct val="90000"/>
              <a:buFont typeface="Courier New" pitchFamily="49" charset="0"/>
              <a:buChar char="o"/>
              <a:defRPr sz="13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5"/>
          </p:nvPr>
        </p:nvSpPr>
        <p:spPr>
          <a:xfrm>
            <a:off x="884238" y="6245225"/>
            <a:ext cx="140335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0F49F-8334-4095-9B7D-A32B1E3B5EA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73668" y="1080000"/>
            <a:ext cx="3008313" cy="1162050"/>
          </a:xfrm>
          <a:prstGeom prst="rect">
            <a:avLst/>
          </a:prstGeom>
        </p:spPr>
        <p:txBody>
          <a:bodyPr anchor="t"/>
          <a:lstStyle>
            <a:lvl1pPr algn="l">
              <a:defRPr sz="1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4214810" y="1080000"/>
            <a:ext cx="3857652" cy="4929222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buClr>
                <a:srgbClr val="007ABE"/>
              </a:buClr>
              <a:buSzPct val="90000"/>
              <a:buFont typeface="Courier New" pitchFamily="49" charset="0"/>
              <a:buChar char="o"/>
              <a:defRPr sz="1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873668" y="2305035"/>
            <a:ext cx="3008313" cy="3767172"/>
          </a:xfrm>
        </p:spPr>
        <p:txBody>
          <a:bodyPr/>
          <a:lstStyle>
            <a:lvl1pPr marL="0" indent="0"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865188" y="6245225"/>
            <a:ext cx="140335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7185B-7F84-41E1-94AF-E00D54618D9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792288" y="1080000"/>
            <a:ext cx="5486400" cy="3513153"/>
          </a:xfrm>
        </p:spPr>
        <p:txBody>
          <a:bodyPr/>
          <a:lstStyle>
            <a:lvl1pPr marL="0" indent="0">
              <a:buNone/>
              <a:defRPr sz="31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865188" y="6245225"/>
            <a:ext cx="140335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E9C10-865F-4BFA-B36F-DAA3BDB53F4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ol horitzonta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1000100" y="1214422"/>
            <a:ext cx="7072338" cy="4878395"/>
          </a:xfrm>
        </p:spPr>
        <p:txBody>
          <a:bodyPr vert="eaVert"/>
          <a:lstStyle>
            <a:lvl3pPr>
              <a:buClr>
                <a:srgbClr val="007ABE"/>
              </a:buClr>
              <a:buSzPct val="90000"/>
              <a:buFont typeface="Courier New" pitchFamily="49" charset="0"/>
              <a:buChar char="o"/>
              <a:defRPr sz="1300"/>
            </a:lvl3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865188" y="6245225"/>
            <a:ext cx="140335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FFDF3-EDD4-4BDB-8269-C6B808AFB43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6938" y="1265238"/>
            <a:ext cx="7175500" cy="487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  <a:p>
            <a:pPr lvl="1"/>
            <a:endParaRPr lang="es-ES" altLang="es-ES" smtClean="0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96938" y="6245225"/>
            <a:ext cx="14033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57438" y="6245225"/>
            <a:ext cx="42148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3688" y="6245225"/>
            <a:ext cx="15716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cs typeface="+mn-cs"/>
              </a:defRPr>
            </a:lvl1pPr>
          </a:lstStyle>
          <a:p>
            <a:pPr>
              <a:defRPr/>
            </a:pPr>
            <a:fld id="{A743AAF8-C6D7-444F-9EE2-C35E01B644F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030" name="Rectangle 2"/>
          <p:cNvSpPr txBox="1">
            <a:spLocks noChangeArrowheads="1"/>
          </p:cNvSpPr>
          <p:nvPr/>
        </p:nvSpPr>
        <p:spPr bwMode="auto">
          <a:xfrm>
            <a:off x="1000125" y="0"/>
            <a:ext cx="71755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defRPr/>
            </a:pPr>
            <a:endParaRPr lang="es-ES" sz="2400" b="1" smtClean="0"/>
          </a:p>
        </p:txBody>
      </p:sp>
      <p:pic>
        <p:nvPicPr>
          <p:cNvPr id="1031" name="7 Imagen"/>
          <p:cNvPicPr>
            <a:picLocks noChangeAspect="1"/>
          </p:cNvPicPr>
          <p:nvPr userDrawn="1"/>
        </p:nvPicPr>
        <p:blipFill>
          <a:blip r:embed="rId10"/>
          <a:srcRect/>
          <a:stretch>
            <a:fillRect/>
          </a:stretch>
        </p:blipFill>
        <p:spPr bwMode="auto">
          <a:xfrm>
            <a:off x="941388" y="109538"/>
            <a:ext cx="347186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</p:sldLayoutIdLst>
  <p:transition spd="slow"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100">
          <a:solidFill>
            <a:srgbClr val="007AB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100">
          <a:solidFill>
            <a:srgbClr val="007ABE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100">
          <a:solidFill>
            <a:srgbClr val="007ABE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100">
          <a:solidFill>
            <a:srgbClr val="007ABE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100">
          <a:solidFill>
            <a:srgbClr val="007ABE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1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1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1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1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7ABE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ABE"/>
        </a:buClr>
        <a:buFont typeface="Arial" charset="0"/>
        <a:buChar char="•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7ABE"/>
        </a:buClr>
        <a:buFont typeface="Courier New" pitchFamily="49" charset="0"/>
        <a:buChar char="o"/>
        <a:defRPr sz="1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Marcador de texto"/>
          <p:cNvSpPr txBox="1">
            <a:spLocks/>
          </p:cNvSpPr>
          <p:nvPr/>
        </p:nvSpPr>
        <p:spPr bwMode="auto">
          <a:xfrm>
            <a:off x="4391025" y="47625"/>
            <a:ext cx="450215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rgbClr val="007ABE"/>
              </a:buClr>
            </a:pPr>
            <a:r>
              <a:rPr lang="ca-ES" altLang="es-ES" sz="1400" b="1" dirty="0">
                <a:solidFill>
                  <a:srgbClr val="0033CC"/>
                </a:solidFill>
              </a:rPr>
              <a:t>PLA ESTRATÈGIC DEL CAMPUS DE LA UPC A </a:t>
            </a:r>
          </a:p>
          <a:p>
            <a:pPr marL="342900" indent="-342900" algn="ctr">
              <a:spcBef>
                <a:spcPct val="20000"/>
              </a:spcBef>
              <a:buClr>
                <a:srgbClr val="007ABE"/>
              </a:buClr>
            </a:pPr>
            <a:r>
              <a:rPr lang="ca-ES" altLang="es-ES" sz="1400" b="1" dirty="0">
                <a:solidFill>
                  <a:srgbClr val="0033CC"/>
                </a:solidFill>
              </a:rPr>
              <a:t>VILANOVA I LA GELTRÚ</a:t>
            </a:r>
          </a:p>
          <a:p>
            <a:pPr marL="342900" indent="-342900" algn="ctr">
              <a:spcBef>
                <a:spcPct val="20000"/>
              </a:spcBef>
              <a:buClr>
                <a:srgbClr val="007ABE"/>
              </a:buClr>
            </a:pPr>
            <a:r>
              <a:rPr lang="ca-ES" altLang="es-ES" sz="1400" b="1" dirty="0">
                <a:solidFill>
                  <a:srgbClr val="0033CC"/>
                </a:solidFill>
              </a:rPr>
              <a:t>2013-2016</a:t>
            </a:r>
          </a:p>
          <a:p>
            <a:pPr marL="342900" indent="-342900" algn="ctr">
              <a:spcBef>
                <a:spcPct val="20000"/>
              </a:spcBef>
              <a:buClr>
                <a:srgbClr val="007ABE"/>
              </a:buClr>
            </a:pPr>
            <a:endParaRPr lang="ca-ES" altLang="es-ES" sz="3200" b="1" dirty="0">
              <a:solidFill>
                <a:srgbClr val="0033CC"/>
              </a:solidFill>
            </a:endParaRPr>
          </a:p>
          <a:p>
            <a:pPr marL="342900" indent="-342900" algn="ctr">
              <a:spcBef>
                <a:spcPct val="20000"/>
              </a:spcBef>
              <a:buClr>
                <a:srgbClr val="007ABE"/>
              </a:buClr>
            </a:pPr>
            <a:endParaRPr lang="es-ES" altLang="es-ES" sz="1600" b="1" dirty="0">
              <a:solidFill>
                <a:srgbClr val="0033CC"/>
              </a:solidFill>
            </a:endParaRPr>
          </a:p>
          <a:p>
            <a:pPr marL="342900" indent="-342900" algn="ctr">
              <a:spcBef>
                <a:spcPct val="20000"/>
              </a:spcBef>
              <a:buClr>
                <a:srgbClr val="007ABE"/>
              </a:buClr>
            </a:pPr>
            <a:endParaRPr lang="es-ES" altLang="es-ES" sz="1600" b="1" dirty="0">
              <a:solidFill>
                <a:srgbClr val="0033CC"/>
              </a:solidFill>
            </a:endParaRPr>
          </a:p>
        </p:txBody>
      </p:sp>
      <p:sp>
        <p:nvSpPr>
          <p:cNvPr id="10243" name="1 Marcador de texto"/>
          <p:cNvSpPr txBox="1">
            <a:spLocks/>
          </p:cNvSpPr>
          <p:nvPr/>
        </p:nvSpPr>
        <p:spPr bwMode="auto">
          <a:xfrm>
            <a:off x="631825" y="1700213"/>
            <a:ext cx="828040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rgbClr val="007ABE"/>
              </a:buClr>
            </a:pPr>
            <a:r>
              <a:rPr lang="ca-ES" altLang="es-ES" sz="3200" dirty="0" err="1">
                <a:solidFill>
                  <a:srgbClr val="0033CC"/>
                </a:solidFill>
              </a:rPr>
              <a:t>ID</a:t>
            </a:r>
            <a:r>
              <a:rPr lang="ca-ES" altLang="es-ES" sz="3200" dirty="0">
                <a:solidFill>
                  <a:srgbClr val="0033CC"/>
                </a:solidFill>
              </a:rPr>
              <a:t>: </a:t>
            </a:r>
            <a:r>
              <a:rPr lang="ca-ES" altLang="es-ES" sz="3200" dirty="0" smtClean="0">
                <a:solidFill>
                  <a:srgbClr val="0033CC"/>
                </a:solidFill>
              </a:rPr>
              <a:t>7.1</a:t>
            </a:r>
            <a:endParaRPr lang="ca-ES" altLang="es-ES" sz="2400" dirty="0">
              <a:solidFill>
                <a:srgbClr val="0033CC"/>
              </a:solidFill>
            </a:endParaRPr>
          </a:p>
          <a:p>
            <a:pPr marL="342900" indent="-342900" algn="ctr">
              <a:spcBef>
                <a:spcPct val="20000"/>
              </a:spcBef>
              <a:buClr>
                <a:srgbClr val="007ABE"/>
              </a:buClr>
            </a:pPr>
            <a:r>
              <a:rPr lang="ca-ES" altLang="es-ES" sz="3200" dirty="0">
                <a:solidFill>
                  <a:srgbClr val="0033CC"/>
                </a:solidFill>
              </a:rPr>
              <a:t>Nom Objectiu: </a:t>
            </a:r>
            <a:r>
              <a:rPr lang="ca-ES" altLang="es-ES" sz="2400" dirty="0" smtClean="0">
                <a:solidFill>
                  <a:srgbClr val="0033CC"/>
                </a:solidFill>
              </a:rPr>
              <a:t>Incrementar el nombre d’accions promotores sobre mobilitat (</a:t>
            </a:r>
            <a:r>
              <a:rPr lang="ca-ES" altLang="es-ES" sz="2400" dirty="0" err="1" smtClean="0">
                <a:solidFill>
                  <a:srgbClr val="0033CC"/>
                </a:solidFill>
              </a:rPr>
              <a:t>p.e</a:t>
            </a:r>
            <a:r>
              <a:rPr lang="ca-ES" altLang="es-ES" sz="2400" dirty="0" smtClean="0">
                <a:solidFill>
                  <a:srgbClr val="0033CC"/>
                </a:solidFill>
              </a:rPr>
              <a:t>. sessions informatives sobre mobilitat)</a:t>
            </a:r>
            <a:endParaRPr lang="ca-ES" altLang="es-ES" sz="2400" dirty="0">
              <a:solidFill>
                <a:srgbClr val="0033CC"/>
              </a:solidFill>
            </a:endParaRPr>
          </a:p>
          <a:p>
            <a:pPr marL="342900" indent="-342900" algn="ctr">
              <a:spcBef>
                <a:spcPct val="20000"/>
              </a:spcBef>
              <a:buClr>
                <a:srgbClr val="007ABE"/>
              </a:buClr>
            </a:pPr>
            <a:r>
              <a:rPr lang="ca-ES" altLang="es-ES" sz="3200" dirty="0">
                <a:solidFill>
                  <a:srgbClr val="0033CC"/>
                </a:solidFill>
              </a:rPr>
              <a:t>Responsable: </a:t>
            </a:r>
            <a:r>
              <a:rPr lang="ca-ES" altLang="es-ES" sz="2400" dirty="0" smtClean="0">
                <a:solidFill>
                  <a:srgbClr val="0033CC"/>
                </a:solidFill>
              </a:rPr>
              <a:t>Jaume Pérez</a:t>
            </a:r>
            <a:endParaRPr lang="ca-ES" altLang="es-ES" sz="2400" dirty="0">
              <a:solidFill>
                <a:srgbClr val="0033CC"/>
              </a:solidFill>
            </a:endParaRPr>
          </a:p>
          <a:p>
            <a:pPr marL="342900" indent="-342900" algn="ctr">
              <a:spcBef>
                <a:spcPct val="20000"/>
              </a:spcBef>
              <a:buClr>
                <a:srgbClr val="007ABE"/>
              </a:buClr>
            </a:pPr>
            <a:endParaRPr lang="ca-ES" altLang="es-ES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Marcador de texto"/>
          <p:cNvSpPr txBox="1">
            <a:spLocks/>
          </p:cNvSpPr>
          <p:nvPr/>
        </p:nvSpPr>
        <p:spPr bwMode="auto">
          <a:xfrm>
            <a:off x="4391025" y="47625"/>
            <a:ext cx="450215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rgbClr val="007ABE"/>
              </a:buClr>
            </a:pPr>
            <a:r>
              <a:rPr lang="ca-ES" altLang="es-ES" sz="1400" b="1">
                <a:solidFill>
                  <a:srgbClr val="0033CC"/>
                </a:solidFill>
              </a:rPr>
              <a:t>PLA ESTRATÈGIC DEL CAMPUS DE LA UPC A </a:t>
            </a:r>
          </a:p>
          <a:p>
            <a:pPr marL="342900" indent="-342900" algn="ctr">
              <a:spcBef>
                <a:spcPct val="20000"/>
              </a:spcBef>
              <a:buClr>
                <a:srgbClr val="007ABE"/>
              </a:buClr>
            </a:pPr>
            <a:r>
              <a:rPr lang="ca-ES" altLang="es-ES" sz="1400" b="1">
                <a:solidFill>
                  <a:srgbClr val="0033CC"/>
                </a:solidFill>
              </a:rPr>
              <a:t>VILANOVA I LA GELTRÚ</a:t>
            </a:r>
          </a:p>
          <a:p>
            <a:pPr marL="342900" indent="-342900" algn="ctr">
              <a:spcBef>
                <a:spcPct val="20000"/>
              </a:spcBef>
              <a:buClr>
                <a:srgbClr val="007ABE"/>
              </a:buClr>
            </a:pPr>
            <a:r>
              <a:rPr lang="ca-ES" altLang="es-ES" sz="1400" b="1">
                <a:solidFill>
                  <a:srgbClr val="0033CC"/>
                </a:solidFill>
              </a:rPr>
              <a:t>2013-2016</a:t>
            </a:r>
          </a:p>
          <a:p>
            <a:pPr marL="342900" indent="-342900" algn="ctr">
              <a:spcBef>
                <a:spcPct val="20000"/>
              </a:spcBef>
              <a:buClr>
                <a:srgbClr val="007ABE"/>
              </a:buClr>
            </a:pPr>
            <a:endParaRPr lang="ca-ES" altLang="es-ES" sz="3200" b="1">
              <a:solidFill>
                <a:srgbClr val="0033CC"/>
              </a:solidFill>
            </a:endParaRPr>
          </a:p>
          <a:p>
            <a:pPr marL="342900" indent="-342900" algn="ctr">
              <a:spcBef>
                <a:spcPct val="20000"/>
              </a:spcBef>
              <a:buClr>
                <a:srgbClr val="007ABE"/>
              </a:buClr>
            </a:pPr>
            <a:endParaRPr lang="es-ES" altLang="es-ES" sz="1600" b="1">
              <a:solidFill>
                <a:srgbClr val="0033CC"/>
              </a:solidFill>
            </a:endParaRPr>
          </a:p>
          <a:p>
            <a:pPr marL="342900" indent="-342900" algn="ctr">
              <a:spcBef>
                <a:spcPct val="20000"/>
              </a:spcBef>
              <a:buClr>
                <a:srgbClr val="007ABE"/>
              </a:buClr>
            </a:pPr>
            <a:endParaRPr lang="es-ES" altLang="es-ES" sz="1600" b="1">
              <a:solidFill>
                <a:srgbClr val="0033CC"/>
              </a:solidFill>
            </a:endParaRPr>
          </a:p>
        </p:txBody>
      </p:sp>
      <p:sp>
        <p:nvSpPr>
          <p:cNvPr id="11267" name="1 Marcador de texto"/>
          <p:cNvSpPr txBox="1">
            <a:spLocks/>
          </p:cNvSpPr>
          <p:nvPr/>
        </p:nvSpPr>
        <p:spPr bwMode="auto">
          <a:xfrm>
            <a:off x="500034" y="1357298"/>
            <a:ext cx="8280400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rgbClr val="007ABE"/>
              </a:buClr>
            </a:pPr>
            <a:r>
              <a:rPr lang="ca-ES" altLang="es-ES" dirty="0" smtClean="0">
                <a:solidFill>
                  <a:srgbClr val="0033CC"/>
                </a:solidFill>
              </a:rPr>
              <a:t>7.1 Objectiu: </a:t>
            </a:r>
            <a:r>
              <a:rPr lang="ca-ES" altLang="es-ES" sz="1400" dirty="0" smtClean="0">
                <a:solidFill>
                  <a:srgbClr val="0033CC"/>
                </a:solidFill>
              </a:rPr>
              <a:t>Incrementar el nombre d’accions promotores sobre mobilitat (</a:t>
            </a:r>
            <a:r>
              <a:rPr lang="ca-ES" altLang="es-ES" sz="1400" dirty="0" err="1" smtClean="0">
                <a:solidFill>
                  <a:srgbClr val="0033CC"/>
                </a:solidFill>
              </a:rPr>
              <a:t>p.e</a:t>
            </a:r>
            <a:r>
              <a:rPr lang="ca-ES" altLang="es-ES" sz="1400" dirty="0" smtClean="0">
                <a:solidFill>
                  <a:srgbClr val="0033CC"/>
                </a:solidFill>
              </a:rPr>
              <a:t>. sessions informatives sobre mobilitat)</a:t>
            </a:r>
          </a:p>
          <a:p>
            <a:pPr marL="342900" indent="-342900" algn="ctr">
              <a:spcBef>
                <a:spcPct val="20000"/>
              </a:spcBef>
              <a:buClr>
                <a:srgbClr val="007ABE"/>
              </a:buClr>
            </a:pPr>
            <a:endParaRPr lang="ca-ES" altLang="es-ES" sz="3200" dirty="0" smtClean="0">
              <a:solidFill>
                <a:srgbClr val="0033CC"/>
              </a:solidFill>
            </a:endParaRPr>
          </a:p>
          <a:p>
            <a:pPr marL="342900" indent="-342900" algn="ctr">
              <a:spcBef>
                <a:spcPct val="20000"/>
              </a:spcBef>
              <a:buClr>
                <a:srgbClr val="007ABE"/>
              </a:buClr>
            </a:pPr>
            <a:r>
              <a:rPr lang="ca-ES" altLang="es-ES" sz="3600" i="1" dirty="0">
                <a:solidFill>
                  <a:srgbClr val="0033CC"/>
                </a:solidFill>
              </a:rPr>
              <a:t>Acció 1</a:t>
            </a:r>
            <a:r>
              <a:rPr lang="ca-ES" altLang="es-ES" sz="3600" i="1" dirty="0" smtClean="0">
                <a:solidFill>
                  <a:srgbClr val="0033CC"/>
                </a:solidFill>
              </a:rPr>
              <a:t>: Realitzat </a:t>
            </a:r>
            <a:r>
              <a:rPr lang="ca-ES" altLang="es-ES" sz="3600" i="1" dirty="0" err="1" smtClean="0">
                <a:solidFill>
                  <a:srgbClr val="0033CC"/>
                </a:solidFill>
              </a:rPr>
              <a:t>Diptic</a:t>
            </a:r>
            <a:r>
              <a:rPr lang="ca-ES" altLang="es-ES" sz="3600" i="1" dirty="0" smtClean="0">
                <a:solidFill>
                  <a:srgbClr val="0033CC"/>
                </a:solidFill>
              </a:rPr>
              <a:t>/</a:t>
            </a:r>
            <a:r>
              <a:rPr lang="ca-ES" altLang="es-ES" sz="3600" i="1" dirty="0" err="1" smtClean="0">
                <a:solidFill>
                  <a:srgbClr val="0033CC"/>
                </a:solidFill>
              </a:rPr>
              <a:t>Triptic</a:t>
            </a:r>
            <a:r>
              <a:rPr lang="ca-ES" altLang="es-ES" sz="3600" i="1" dirty="0" smtClean="0">
                <a:solidFill>
                  <a:srgbClr val="0033CC"/>
                </a:solidFill>
              </a:rPr>
              <a:t>.</a:t>
            </a:r>
            <a:endParaRPr lang="ca-ES" altLang="es-ES" sz="3600" i="1" dirty="0" smtClean="0">
              <a:solidFill>
                <a:srgbClr val="0033CC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07ABE"/>
              </a:buClr>
            </a:pPr>
            <a:r>
              <a:rPr lang="ca-ES" altLang="es-ES" sz="3600" i="1" dirty="0" smtClean="0">
                <a:solidFill>
                  <a:srgbClr val="0033CC"/>
                </a:solidFill>
              </a:rPr>
              <a:t> </a:t>
            </a:r>
            <a:r>
              <a:rPr lang="ca-ES" altLang="es-ES" sz="3600" i="1" dirty="0">
                <a:solidFill>
                  <a:srgbClr val="0033CC"/>
                </a:solidFill>
              </a:rPr>
              <a:t>Realitzar un díptic/</a:t>
            </a:r>
            <a:r>
              <a:rPr lang="ca-ES" altLang="es-ES" sz="3600" i="1" dirty="0" err="1">
                <a:solidFill>
                  <a:srgbClr val="0033CC"/>
                </a:solidFill>
              </a:rPr>
              <a:t>trptic</a:t>
            </a:r>
            <a:r>
              <a:rPr lang="ca-ES" altLang="es-ES" sz="3600" i="1" dirty="0">
                <a:solidFill>
                  <a:srgbClr val="0033CC"/>
                </a:solidFill>
              </a:rPr>
              <a:t> (paper, </a:t>
            </a:r>
            <a:r>
              <a:rPr lang="ca-ES" altLang="es-ES" sz="3600" i="1" dirty="0" err="1">
                <a:solidFill>
                  <a:srgbClr val="0033CC"/>
                </a:solidFill>
              </a:rPr>
              <a:t>pdf</a:t>
            </a:r>
            <a:r>
              <a:rPr lang="ca-ES" altLang="es-ES" sz="3600" i="1" dirty="0">
                <a:solidFill>
                  <a:srgbClr val="0033CC"/>
                </a:solidFill>
              </a:rPr>
              <a:t>, web)amb informació sobre </a:t>
            </a:r>
            <a:r>
              <a:rPr lang="ca-ES" altLang="es-ES" sz="3600" i="1" dirty="0" smtClean="0">
                <a:solidFill>
                  <a:srgbClr val="0033CC"/>
                </a:solidFill>
              </a:rPr>
              <a:t>mobilitat: beneficis, destinacions, crèdits, etc</a:t>
            </a:r>
            <a:endParaRPr lang="ca-ES" altLang="es-ES" sz="3600" i="1" dirty="0">
              <a:solidFill>
                <a:srgbClr val="0033CC"/>
              </a:solidFill>
            </a:endParaRPr>
          </a:p>
          <a:p>
            <a:pPr marL="342900" indent="-342900" algn="ctr">
              <a:spcBef>
                <a:spcPct val="20000"/>
              </a:spcBef>
              <a:buClr>
                <a:srgbClr val="007ABE"/>
              </a:buClr>
              <a:buFont typeface="Arial" pitchFamily="34" charset="0"/>
              <a:buChar char="•"/>
            </a:pPr>
            <a:endParaRPr lang="ca-ES" altLang="es-ES" sz="3600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Marcador de texto"/>
          <p:cNvSpPr txBox="1">
            <a:spLocks/>
          </p:cNvSpPr>
          <p:nvPr/>
        </p:nvSpPr>
        <p:spPr bwMode="auto">
          <a:xfrm>
            <a:off x="4391025" y="47625"/>
            <a:ext cx="450215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rgbClr val="007ABE"/>
              </a:buClr>
            </a:pPr>
            <a:r>
              <a:rPr lang="ca-ES" altLang="es-ES" sz="1400" b="1">
                <a:solidFill>
                  <a:srgbClr val="0033CC"/>
                </a:solidFill>
              </a:rPr>
              <a:t>PLA ESTRATÈGIC DEL CAMPUS DE LA UPC A </a:t>
            </a:r>
          </a:p>
          <a:p>
            <a:pPr marL="342900" indent="-342900" algn="ctr">
              <a:spcBef>
                <a:spcPct val="20000"/>
              </a:spcBef>
              <a:buClr>
                <a:srgbClr val="007ABE"/>
              </a:buClr>
            </a:pPr>
            <a:r>
              <a:rPr lang="ca-ES" altLang="es-ES" sz="1400" b="1">
                <a:solidFill>
                  <a:srgbClr val="0033CC"/>
                </a:solidFill>
              </a:rPr>
              <a:t>VILANOVA I LA GELTRÚ</a:t>
            </a:r>
          </a:p>
          <a:p>
            <a:pPr marL="342900" indent="-342900" algn="ctr">
              <a:spcBef>
                <a:spcPct val="20000"/>
              </a:spcBef>
              <a:buClr>
                <a:srgbClr val="007ABE"/>
              </a:buClr>
            </a:pPr>
            <a:r>
              <a:rPr lang="ca-ES" altLang="es-ES" sz="1400" b="1">
                <a:solidFill>
                  <a:srgbClr val="0033CC"/>
                </a:solidFill>
              </a:rPr>
              <a:t>2013-2016</a:t>
            </a:r>
          </a:p>
          <a:p>
            <a:pPr marL="342900" indent="-342900" algn="ctr">
              <a:spcBef>
                <a:spcPct val="20000"/>
              </a:spcBef>
              <a:buClr>
                <a:srgbClr val="007ABE"/>
              </a:buClr>
            </a:pPr>
            <a:endParaRPr lang="ca-ES" altLang="es-ES" sz="3200" b="1">
              <a:solidFill>
                <a:srgbClr val="0033CC"/>
              </a:solidFill>
            </a:endParaRPr>
          </a:p>
          <a:p>
            <a:pPr marL="342900" indent="-342900" algn="ctr">
              <a:spcBef>
                <a:spcPct val="20000"/>
              </a:spcBef>
              <a:buClr>
                <a:srgbClr val="007ABE"/>
              </a:buClr>
            </a:pPr>
            <a:endParaRPr lang="es-ES" altLang="es-ES" sz="1600" b="1">
              <a:solidFill>
                <a:srgbClr val="0033CC"/>
              </a:solidFill>
            </a:endParaRPr>
          </a:p>
          <a:p>
            <a:pPr marL="342900" indent="-342900" algn="ctr">
              <a:spcBef>
                <a:spcPct val="20000"/>
              </a:spcBef>
              <a:buClr>
                <a:srgbClr val="007ABE"/>
              </a:buClr>
            </a:pPr>
            <a:endParaRPr lang="es-ES" altLang="es-ES" sz="1600" b="1">
              <a:solidFill>
                <a:srgbClr val="0033CC"/>
              </a:solidFill>
            </a:endParaRPr>
          </a:p>
        </p:txBody>
      </p:sp>
      <p:sp>
        <p:nvSpPr>
          <p:cNvPr id="11267" name="1 Marcador de texto"/>
          <p:cNvSpPr txBox="1">
            <a:spLocks/>
          </p:cNvSpPr>
          <p:nvPr/>
        </p:nvSpPr>
        <p:spPr bwMode="auto">
          <a:xfrm>
            <a:off x="285720" y="1357298"/>
            <a:ext cx="8643998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rgbClr val="007ABE"/>
              </a:buClr>
            </a:pPr>
            <a:r>
              <a:rPr lang="ca-ES" altLang="es-ES" dirty="0" smtClean="0">
                <a:solidFill>
                  <a:srgbClr val="0033CC"/>
                </a:solidFill>
              </a:rPr>
              <a:t>7.1 Objectiu: </a:t>
            </a:r>
            <a:r>
              <a:rPr lang="ca-ES" altLang="es-ES" sz="1400" dirty="0" smtClean="0">
                <a:solidFill>
                  <a:srgbClr val="0033CC"/>
                </a:solidFill>
              </a:rPr>
              <a:t>Incrementar el nombre d’accions promotores sobre mobilitat (</a:t>
            </a:r>
            <a:r>
              <a:rPr lang="ca-ES" altLang="es-ES" sz="1400" dirty="0" err="1" smtClean="0">
                <a:solidFill>
                  <a:srgbClr val="0033CC"/>
                </a:solidFill>
              </a:rPr>
              <a:t>p.e</a:t>
            </a:r>
            <a:r>
              <a:rPr lang="ca-ES" altLang="es-ES" sz="1400" dirty="0" smtClean="0">
                <a:solidFill>
                  <a:srgbClr val="0033CC"/>
                </a:solidFill>
              </a:rPr>
              <a:t>. sessions informatives sobre mobilitat)</a:t>
            </a:r>
          </a:p>
          <a:p>
            <a:pPr marL="342900" indent="-342900" algn="ctr">
              <a:spcBef>
                <a:spcPct val="20000"/>
              </a:spcBef>
              <a:buClr>
                <a:srgbClr val="007ABE"/>
              </a:buClr>
            </a:pPr>
            <a:r>
              <a:rPr lang="ca-ES" altLang="es-ES" sz="3600" i="1" dirty="0" smtClean="0">
                <a:solidFill>
                  <a:srgbClr val="0033CC"/>
                </a:solidFill>
              </a:rPr>
              <a:t>Acció 2</a:t>
            </a:r>
            <a:r>
              <a:rPr lang="ca-ES" altLang="es-ES" sz="3600" i="1" dirty="0" smtClean="0">
                <a:solidFill>
                  <a:srgbClr val="0033CC"/>
                </a:solidFill>
              </a:rPr>
              <a:t>: Reunions semestrals estudiants.</a:t>
            </a:r>
            <a:endParaRPr lang="ca-ES" altLang="es-ES" sz="3600" i="1" dirty="0" smtClean="0">
              <a:solidFill>
                <a:srgbClr val="0033CC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07ABE"/>
              </a:buClr>
            </a:pPr>
            <a:endParaRPr lang="ca-ES" altLang="es-ES" sz="3600" i="1" dirty="0" smtClean="0">
              <a:solidFill>
                <a:srgbClr val="0033CC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07ABE"/>
              </a:buClr>
            </a:pPr>
            <a:r>
              <a:rPr lang="ca-ES" altLang="es-ES" sz="3600" i="1" dirty="0" smtClean="0">
                <a:solidFill>
                  <a:srgbClr val="0033CC"/>
                </a:solidFill>
              </a:rPr>
              <a:t> </a:t>
            </a:r>
            <a:r>
              <a:rPr lang="ca-ES" altLang="es-ES" sz="3600" i="1" dirty="0">
                <a:solidFill>
                  <a:srgbClr val="0033CC"/>
                </a:solidFill>
              </a:rPr>
              <a:t>Realitzar </a:t>
            </a:r>
            <a:r>
              <a:rPr lang="ca-ES" altLang="es-ES" sz="3600" i="1" dirty="0" smtClean="0">
                <a:solidFill>
                  <a:srgbClr val="0033CC"/>
                </a:solidFill>
              </a:rPr>
              <a:t>cada quadrimestre una reunió per les classes de 5é, 6é i 7é  per informar als estudiants de la mobilitat: destinacions, </a:t>
            </a:r>
            <a:r>
              <a:rPr lang="ca-ES" altLang="es-ES" sz="3600" i="1" dirty="0" err="1" smtClean="0">
                <a:solidFill>
                  <a:srgbClr val="0033CC"/>
                </a:solidFill>
              </a:rPr>
              <a:t>EPS</a:t>
            </a:r>
            <a:r>
              <a:rPr lang="ca-ES" altLang="es-ES" sz="3600" i="1" dirty="0" smtClean="0">
                <a:solidFill>
                  <a:srgbClr val="0033CC"/>
                </a:solidFill>
              </a:rPr>
              <a:t>, </a:t>
            </a:r>
            <a:r>
              <a:rPr lang="ca-ES" altLang="es-ES" sz="3600" i="1" dirty="0" err="1" smtClean="0">
                <a:solidFill>
                  <a:srgbClr val="0033CC"/>
                </a:solidFill>
              </a:rPr>
              <a:t>IDPS</a:t>
            </a:r>
            <a:r>
              <a:rPr lang="ca-ES" altLang="es-ES" sz="3600" i="1" dirty="0" smtClean="0">
                <a:solidFill>
                  <a:srgbClr val="0033CC"/>
                </a:solidFill>
              </a:rPr>
              <a:t>, crèdits...)</a:t>
            </a:r>
            <a:endParaRPr lang="ca-ES" altLang="es-ES" sz="3600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Marcador de texto"/>
          <p:cNvSpPr txBox="1">
            <a:spLocks/>
          </p:cNvSpPr>
          <p:nvPr/>
        </p:nvSpPr>
        <p:spPr bwMode="auto">
          <a:xfrm>
            <a:off x="4391025" y="47625"/>
            <a:ext cx="450215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rgbClr val="007ABE"/>
              </a:buClr>
            </a:pPr>
            <a:r>
              <a:rPr lang="ca-ES" altLang="es-ES" sz="1400" b="1">
                <a:solidFill>
                  <a:srgbClr val="0033CC"/>
                </a:solidFill>
              </a:rPr>
              <a:t>PLA ESTRATÈGIC DEL CAMPUS DE LA UPC A </a:t>
            </a:r>
          </a:p>
          <a:p>
            <a:pPr marL="342900" indent="-342900" algn="ctr">
              <a:spcBef>
                <a:spcPct val="20000"/>
              </a:spcBef>
              <a:buClr>
                <a:srgbClr val="007ABE"/>
              </a:buClr>
            </a:pPr>
            <a:r>
              <a:rPr lang="ca-ES" altLang="es-ES" sz="1400" b="1">
                <a:solidFill>
                  <a:srgbClr val="0033CC"/>
                </a:solidFill>
              </a:rPr>
              <a:t>VILANOVA I LA GELTRÚ</a:t>
            </a:r>
          </a:p>
          <a:p>
            <a:pPr marL="342900" indent="-342900" algn="ctr">
              <a:spcBef>
                <a:spcPct val="20000"/>
              </a:spcBef>
              <a:buClr>
                <a:srgbClr val="007ABE"/>
              </a:buClr>
            </a:pPr>
            <a:r>
              <a:rPr lang="ca-ES" altLang="es-ES" sz="1400" b="1">
                <a:solidFill>
                  <a:srgbClr val="0033CC"/>
                </a:solidFill>
              </a:rPr>
              <a:t>2013-2016</a:t>
            </a:r>
          </a:p>
          <a:p>
            <a:pPr marL="342900" indent="-342900" algn="ctr">
              <a:spcBef>
                <a:spcPct val="20000"/>
              </a:spcBef>
              <a:buClr>
                <a:srgbClr val="007ABE"/>
              </a:buClr>
            </a:pPr>
            <a:endParaRPr lang="ca-ES" altLang="es-ES" sz="3200" b="1">
              <a:solidFill>
                <a:srgbClr val="0033CC"/>
              </a:solidFill>
            </a:endParaRPr>
          </a:p>
          <a:p>
            <a:pPr marL="342900" indent="-342900" algn="ctr">
              <a:spcBef>
                <a:spcPct val="20000"/>
              </a:spcBef>
              <a:buClr>
                <a:srgbClr val="007ABE"/>
              </a:buClr>
            </a:pPr>
            <a:endParaRPr lang="es-ES" altLang="es-ES" sz="1600" b="1">
              <a:solidFill>
                <a:srgbClr val="0033CC"/>
              </a:solidFill>
            </a:endParaRPr>
          </a:p>
          <a:p>
            <a:pPr marL="342900" indent="-342900" algn="ctr">
              <a:spcBef>
                <a:spcPct val="20000"/>
              </a:spcBef>
              <a:buClr>
                <a:srgbClr val="007ABE"/>
              </a:buClr>
            </a:pPr>
            <a:endParaRPr lang="es-ES" altLang="es-ES" sz="1600" b="1">
              <a:solidFill>
                <a:srgbClr val="0033CC"/>
              </a:solidFill>
            </a:endParaRPr>
          </a:p>
        </p:txBody>
      </p:sp>
      <p:sp>
        <p:nvSpPr>
          <p:cNvPr id="11267" name="1 Marcador de texto"/>
          <p:cNvSpPr txBox="1">
            <a:spLocks/>
          </p:cNvSpPr>
          <p:nvPr/>
        </p:nvSpPr>
        <p:spPr bwMode="auto">
          <a:xfrm>
            <a:off x="142844" y="1214422"/>
            <a:ext cx="8858312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rgbClr val="007ABE"/>
              </a:buClr>
            </a:pPr>
            <a:r>
              <a:rPr lang="ca-ES" altLang="es-ES" dirty="0" smtClean="0">
                <a:solidFill>
                  <a:srgbClr val="0033CC"/>
                </a:solidFill>
              </a:rPr>
              <a:t>7.1 Objectiu: </a:t>
            </a:r>
            <a:r>
              <a:rPr lang="ca-ES" altLang="es-ES" sz="1400" dirty="0" smtClean="0">
                <a:solidFill>
                  <a:srgbClr val="0033CC"/>
                </a:solidFill>
              </a:rPr>
              <a:t>Incrementar el nombre d’accions promotores sobre mobilitat (</a:t>
            </a:r>
            <a:r>
              <a:rPr lang="ca-ES" altLang="es-ES" sz="1400" dirty="0" err="1" smtClean="0">
                <a:solidFill>
                  <a:srgbClr val="0033CC"/>
                </a:solidFill>
              </a:rPr>
              <a:t>p.e</a:t>
            </a:r>
            <a:r>
              <a:rPr lang="ca-ES" altLang="es-ES" sz="1400" dirty="0" smtClean="0">
                <a:solidFill>
                  <a:srgbClr val="0033CC"/>
                </a:solidFill>
              </a:rPr>
              <a:t>. sessions informatives sobre mobilitat)</a:t>
            </a:r>
          </a:p>
          <a:p>
            <a:pPr marL="342900" indent="-342900" algn="ctr">
              <a:spcBef>
                <a:spcPct val="20000"/>
              </a:spcBef>
              <a:buClr>
                <a:srgbClr val="007ABE"/>
              </a:buClr>
            </a:pPr>
            <a:r>
              <a:rPr lang="ca-ES" altLang="es-ES" sz="3600" i="1" dirty="0" smtClean="0">
                <a:solidFill>
                  <a:srgbClr val="0033CC"/>
                </a:solidFill>
              </a:rPr>
              <a:t>Acció 3</a:t>
            </a:r>
            <a:r>
              <a:rPr lang="ca-ES" altLang="es-ES" sz="3600" i="1" dirty="0" smtClean="0">
                <a:solidFill>
                  <a:srgbClr val="0033CC"/>
                </a:solidFill>
              </a:rPr>
              <a:t>: Visitar </a:t>
            </a:r>
            <a:r>
              <a:rPr lang="ca-ES" altLang="es-ES" sz="3600" i="1" dirty="0" err="1" smtClean="0">
                <a:solidFill>
                  <a:srgbClr val="0033CC"/>
                </a:solidFill>
              </a:rPr>
              <a:t>PDI</a:t>
            </a:r>
            <a:r>
              <a:rPr lang="ca-ES" altLang="es-ES" sz="3600" i="1" dirty="0" smtClean="0">
                <a:solidFill>
                  <a:srgbClr val="0033CC"/>
                </a:solidFill>
              </a:rPr>
              <a:t>.</a:t>
            </a:r>
            <a:endParaRPr lang="ca-ES" altLang="es-ES" sz="3600" i="1" dirty="0" smtClean="0">
              <a:solidFill>
                <a:srgbClr val="0033CC"/>
              </a:solidFill>
            </a:endParaRPr>
          </a:p>
          <a:p>
            <a:pPr marL="342900" indent="-342900" algn="just">
              <a:spcBef>
                <a:spcPct val="20000"/>
              </a:spcBef>
              <a:buClr>
                <a:srgbClr val="007ABE"/>
              </a:buClr>
            </a:pPr>
            <a:r>
              <a:rPr lang="ca-ES" altLang="es-ES" sz="3600" i="1" dirty="0" smtClean="0">
                <a:solidFill>
                  <a:srgbClr val="0033CC"/>
                </a:solidFill>
              </a:rPr>
              <a:t> Visitar als professors: principalment que fan classe a 5é, 6é i 7é, per tal que fomentin la mobilitat entre els seus estudiants i a més oferir-los informació sobre les estades de mobilitat pel PDI (STA) i dels estudiants </a:t>
            </a:r>
            <a:r>
              <a:rPr lang="ca-ES" altLang="es-ES" sz="3600" i="1" dirty="0" err="1" smtClean="0">
                <a:solidFill>
                  <a:srgbClr val="0033CC"/>
                </a:solidFill>
              </a:rPr>
              <a:t>incoming</a:t>
            </a:r>
            <a:r>
              <a:rPr lang="ca-ES" altLang="es-ES" sz="3600" i="1" dirty="0" smtClean="0">
                <a:solidFill>
                  <a:srgbClr val="0033CC"/>
                </a:solidFill>
              </a:rPr>
              <a:t> que poden estar a les seves classes.</a:t>
            </a:r>
            <a:endParaRPr lang="ca-ES" altLang="es-ES" sz="3600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Marcador de texto"/>
          <p:cNvSpPr txBox="1">
            <a:spLocks/>
          </p:cNvSpPr>
          <p:nvPr/>
        </p:nvSpPr>
        <p:spPr bwMode="auto">
          <a:xfrm>
            <a:off x="4391025" y="47625"/>
            <a:ext cx="450215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rgbClr val="007ABE"/>
              </a:buClr>
            </a:pPr>
            <a:r>
              <a:rPr lang="ca-ES" altLang="es-ES" sz="1400" b="1">
                <a:solidFill>
                  <a:srgbClr val="0033CC"/>
                </a:solidFill>
              </a:rPr>
              <a:t>PLA ESTRATÈGIC DEL CAMPUS DE LA UPC A </a:t>
            </a:r>
          </a:p>
          <a:p>
            <a:pPr marL="342900" indent="-342900" algn="ctr">
              <a:spcBef>
                <a:spcPct val="20000"/>
              </a:spcBef>
              <a:buClr>
                <a:srgbClr val="007ABE"/>
              </a:buClr>
            </a:pPr>
            <a:r>
              <a:rPr lang="ca-ES" altLang="es-ES" sz="1400" b="1">
                <a:solidFill>
                  <a:srgbClr val="0033CC"/>
                </a:solidFill>
              </a:rPr>
              <a:t>VILANOVA I LA GELTRÚ</a:t>
            </a:r>
          </a:p>
          <a:p>
            <a:pPr marL="342900" indent="-342900" algn="ctr">
              <a:spcBef>
                <a:spcPct val="20000"/>
              </a:spcBef>
              <a:buClr>
                <a:srgbClr val="007ABE"/>
              </a:buClr>
            </a:pPr>
            <a:r>
              <a:rPr lang="ca-ES" altLang="es-ES" sz="1400" b="1">
                <a:solidFill>
                  <a:srgbClr val="0033CC"/>
                </a:solidFill>
              </a:rPr>
              <a:t>2013-2016</a:t>
            </a:r>
          </a:p>
          <a:p>
            <a:pPr marL="342900" indent="-342900" algn="ctr">
              <a:spcBef>
                <a:spcPct val="20000"/>
              </a:spcBef>
              <a:buClr>
                <a:srgbClr val="007ABE"/>
              </a:buClr>
            </a:pPr>
            <a:endParaRPr lang="ca-ES" altLang="es-ES" sz="3200" b="1">
              <a:solidFill>
                <a:srgbClr val="0033CC"/>
              </a:solidFill>
            </a:endParaRPr>
          </a:p>
          <a:p>
            <a:pPr marL="342900" indent="-342900" algn="ctr">
              <a:spcBef>
                <a:spcPct val="20000"/>
              </a:spcBef>
              <a:buClr>
                <a:srgbClr val="007ABE"/>
              </a:buClr>
            </a:pPr>
            <a:endParaRPr lang="es-ES" altLang="es-ES" sz="1600" b="1">
              <a:solidFill>
                <a:srgbClr val="0033CC"/>
              </a:solidFill>
            </a:endParaRPr>
          </a:p>
          <a:p>
            <a:pPr marL="342900" indent="-342900" algn="ctr">
              <a:spcBef>
                <a:spcPct val="20000"/>
              </a:spcBef>
              <a:buClr>
                <a:srgbClr val="007ABE"/>
              </a:buClr>
            </a:pPr>
            <a:endParaRPr lang="es-ES" altLang="es-ES" sz="1600" b="1">
              <a:solidFill>
                <a:srgbClr val="0033CC"/>
              </a:solidFill>
            </a:endParaRPr>
          </a:p>
        </p:txBody>
      </p:sp>
      <p:sp>
        <p:nvSpPr>
          <p:cNvPr id="11267" name="1 Marcador de texto"/>
          <p:cNvSpPr txBox="1">
            <a:spLocks/>
          </p:cNvSpPr>
          <p:nvPr/>
        </p:nvSpPr>
        <p:spPr bwMode="auto">
          <a:xfrm>
            <a:off x="500034" y="1357298"/>
            <a:ext cx="8280400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rgbClr val="007ABE"/>
              </a:buClr>
            </a:pPr>
            <a:r>
              <a:rPr lang="ca-ES" altLang="es-ES" dirty="0" smtClean="0">
                <a:solidFill>
                  <a:srgbClr val="0033CC"/>
                </a:solidFill>
              </a:rPr>
              <a:t>7.1 Objectiu: </a:t>
            </a:r>
            <a:r>
              <a:rPr lang="ca-ES" altLang="es-ES" sz="1400" dirty="0" smtClean="0">
                <a:solidFill>
                  <a:srgbClr val="0033CC"/>
                </a:solidFill>
              </a:rPr>
              <a:t>Incrementar el nombre d’accions promotores sobre mobilitat (</a:t>
            </a:r>
            <a:r>
              <a:rPr lang="ca-ES" altLang="es-ES" sz="1400" dirty="0" err="1" smtClean="0">
                <a:solidFill>
                  <a:srgbClr val="0033CC"/>
                </a:solidFill>
              </a:rPr>
              <a:t>p.e</a:t>
            </a:r>
            <a:r>
              <a:rPr lang="ca-ES" altLang="es-ES" sz="1400" dirty="0" smtClean="0">
                <a:solidFill>
                  <a:srgbClr val="0033CC"/>
                </a:solidFill>
              </a:rPr>
              <a:t>. sessions informatives sobre mobilitat)</a:t>
            </a:r>
          </a:p>
          <a:p>
            <a:pPr marL="342900" indent="-342900" algn="ctr">
              <a:spcBef>
                <a:spcPct val="20000"/>
              </a:spcBef>
              <a:buClr>
                <a:srgbClr val="007ABE"/>
              </a:buClr>
            </a:pPr>
            <a:r>
              <a:rPr lang="ca-ES" altLang="es-ES" sz="3600" i="1" dirty="0" smtClean="0">
                <a:solidFill>
                  <a:srgbClr val="0033CC"/>
                </a:solidFill>
              </a:rPr>
              <a:t>Acció 4</a:t>
            </a:r>
            <a:r>
              <a:rPr lang="ca-ES" altLang="es-ES" sz="3600" i="1" dirty="0" smtClean="0">
                <a:solidFill>
                  <a:srgbClr val="0033CC"/>
                </a:solidFill>
              </a:rPr>
              <a:t>: 3 </a:t>
            </a:r>
            <a:r>
              <a:rPr lang="ca-ES" altLang="es-ES" sz="3600" i="1" dirty="0" smtClean="0">
                <a:solidFill>
                  <a:srgbClr val="0033CC"/>
                </a:solidFill>
              </a:rPr>
              <a:t>crèdits per aprèn i ensenya. </a:t>
            </a:r>
            <a:endParaRPr lang="ca-ES" altLang="es-ES" sz="3600" i="1" dirty="0" smtClean="0">
              <a:solidFill>
                <a:srgbClr val="0033CC"/>
              </a:solidFill>
            </a:endParaRPr>
          </a:p>
          <a:p>
            <a:pPr marL="342900" indent="-342900" algn="ctr">
              <a:spcBef>
                <a:spcPct val="20000"/>
              </a:spcBef>
              <a:buClr>
                <a:srgbClr val="007ABE"/>
              </a:buClr>
            </a:pPr>
            <a:r>
              <a:rPr lang="ca-ES" altLang="es-ES" sz="3600" i="1" dirty="0" smtClean="0">
                <a:solidFill>
                  <a:srgbClr val="0033CC"/>
                </a:solidFill>
              </a:rPr>
              <a:t>Fer </a:t>
            </a:r>
            <a:r>
              <a:rPr lang="ca-ES" altLang="es-ES" sz="3600" i="1" dirty="0" smtClean="0">
                <a:solidFill>
                  <a:srgbClr val="0033CC"/>
                </a:solidFill>
              </a:rPr>
              <a:t>que els estudiants que volen reconèixer 3 crèdits extres per “</a:t>
            </a:r>
            <a:r>
              <a:rPr lang="ca-ES" altLang="es-ES" sz="3600" i="1" dirty="0" err="1" smtClean="0">
                <a:solidFill>
                  <a:srgbClr val="0033CC"/>
                </a:solidFill>
              </a:rPr>
              <a:t>apren</a:t>
            </a:r>
            <a:r>
              <a:rPr lang="ca-ES" altLang="es-ES" sz="3600" i="1" dirty="0" smtClean="0">
                <a:solidFill>
                  <a:srgbClr val="0033CC"/>
                </a:solidFill>
              </a:rPr>
              <a:t> i ensenya” facin un informe, </a:t>
            </a:r>
            <a:r>
              <a:rPr lang="ca-ES" altLang="es-ES" sz="3600" i="1" dirty="0" err="1" smtClean="0">
                <a:solidFill>
                  <a:srgbClr val="0033CC"/>
                </a:solidFill>
              </a:rPr>
              <a:t>powerpoint</a:t>
            </a:r>
            <a:r>
              <a:rPr lang="ca-ES" altLang="es-ES" sz="3600" i="1" dirty="0" smtClean="0">
                <a:solidFill>
                  <a:srgbClr val="0033CC"/>
                </a:solidFill>
              </a:rPr>
              <a:t>, fotos i un </a:t>
            </a:r>
            <a:r>
              <a:rPr lang="ca-ES" altLang="es-ES" sz="3600" i="1" dirty="0" err="1" smtClean="0">
                <a:solidFill>
                  <a:srgbClr val="0033CC"/>
                </a:solidFill>
              </a:rPr>
              <a:t>video</a:t>
            </a:r>
            <a:r>
              <a:rPr lang="ca-ES" altLang="es-ES" sz="3600" i="1" dirty="0" smtClean="0">
                <a:solidFill>
                  <a:srgbClr val="0033CC"/>
                </a:solidFill>
              </a:rPr>
              <a:t> de la seva estada.</a:t>
            </a:r>
            <a:endParaRPr lang="ca-ES" altLang="es-ES" sz="3600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Marcador de texto"/>
          <p:cNvSpPr txBox="1">
            <a:spLocks/>
          </p:cNvSpPr>
          <p:nvPr/>
        </p:nvSpPr>
        <p:spPr bwMode="auto">
          <a:xfrm>
            <a:off x="4391025" y="47625"/>
            <a:ext cx="450215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rgbClr val="007ABE"/>
              </a:buClr>
            </a:pPr>
            <a:r>
              <a:rPr lang="ca-ES" altLang="es-ES" sz="1400" b="1">
                <a:solidFill>
                  <a:srgbClr val="0033CC"/>
                </a:solidFill>
              </a:rPr>
              <a:t>PLA ESTRATÈGIC DEL CAMPUS DE LA UPC A </a:t>
            </a:r>
          </a:p>
          <a:p>
            <a:pPr marL="342900" indent="-342900" algn="ctr">
              <a:spcBef>
                <a:spcPct val="20000"/>
              </a:spcBef>
              <a:buClr>
                <a:srgbClr val="007ABE"/>
              </a:buClr>
            </a:pPr>
            <a:r>
              <a:rPr lang="ca-ES" altLang="es-ES" sz="1400" b="1">
                <a:solidFill>
                  <a:srgbClr val="0033CC"/>
                </a:solidFill>
              </a:rPr>
              <a:t>VILANOVA I LA GELTRÚ</a:t>
            </a:r>
          </a:p>
          <a:p>
            <a:pPr marL="342900" indent="-342900" algn="ctr">
              <a:spcBef>
                <a:spcPct val="20000"/>
              </a:spcBef>
              <a:buClr>
                <a:srgbClr val="007ABE"/>
              </a:buClr>
            </a:pPr>
            <a:r>
              <a:rPr lang="ca-ES" altLang="es-ES" sz="1400" b="1">
                <a:solidFill>
                  <a:srgbClr val="0033CC"/>
                </a:solidFill>
              </a:rPr>
              <a:t>2013-2016</a:t>
            </a:r>
          </a:p>
          <a:p>
            <a:pPr marL="342900" indent="-342900" algn="ctr">
              <a:spcBef>
                <a:spcPct val="20000"/>
              </a:spcBef>
              <a:buClr>
                <a:srgbClr val="007ABE"/>
              </a:buClr>
            </a:pPr>
            <a:endParaRPr lang="ca-ES" altLang="es-ES" sz="3200" b="1">
              <a:solidFill>
                <a:srgbClr val="0033CC"/>
              </a:solidFill>
            </a:endParaRPr>
          </a:p>
          <a:p>
            <a:pPr marL="342900" indent="-342900" algn="ctr">
              <a:spcBef>
                <a:spcPct val="20000"/>
              </a:spcBef>
              <a:buClr>
                <a:srgbClr val="007ABE"/>
              </a:buClr>
            </a:pPr>
            <a:endParaRPr lang="es-ES" altLang="es-ES" sz="1600" b="1">
              <a:solidFill>
                <a:srgbClr val="0033CC"/>
              </a:solidFill>
            </a:endParaRPr>
          </a:p>
          <a:p>
            <a:pPr marL="342900" indent="-342900" algn="ctr">
              <a:spcBef>
                <a:spcPct val="20000"/>
              </a:spcBef>
              <a:buClr>
                <a:srgbClr val="007ABE"/>
              </a:buClr>
            </a:pPr>
            <a:endParaRPr lang="es-ES" altLang="es-ES" sz="1600" b="1">
              <a:solidFill>
                <a:srgbClr val="0033CC"/>
              </a:solidFill>
            </a:endParaRPr>
          </a:p>
        </p:txBody>
      </p:sp>
      <p:sp>
        <p:nvSpPr>
          <p:cNvPr id="11267" name="1 Marcador de texto"/>
          <p:cNvSpPr txBox="1">
            <a:spLocks/>
          </p:cNvSpPr>
          <p:nvPr/>
        </p:nvSpPr>
        <p:spPr bwMode="auto">
          <a:xfrm>
            <a:off x="500034" y="1357298"/>
            <a:ext cx="8280400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rgbClr val="007ABE"/>
              </a:buClr>
            </a:pPr>
            <a:r>
              <a:rPr lang="ca-ES" altLang="es-ES" dirty="0" smtClean="0">
                <a:solidFill>
                  <a:srgbClr val="0033CC"/>
                </a:solidFill>
              </a:rPr>
              <a:t>7.1 Objectiu: </a:t>
            </a:r>
            <a:r>
              <a:rPr lang="ca-ES" altLang="es-ES" sz="1400" dirty="0" smtClean="0">
                <a:solidFill>
                  <a:srgbClr val="0033CC"/>
                </a:solidFill>
              </a:rPr>
              <a:t>Incrementar el nombre d’accions promotores sobre mobilitat (</a:t>
            </a:r>
            <a:r>
              <a:rPr lang="ca-ES" altLang="es-ES" sz="1400" dirty="0" err="1" smtClean="0">
                <a:solidFill>
                  <a:srgbClr val="0033CC"/>
                </a:solidFill>
              </a:rPr>
              <a:t>p.e</a:t>
            </a:r>
            <a:r>
              <a:rPr lang="ca-ES" altLang="es-ES" sz="1400" dirty="0" smtClean="0">
                <a:solidFill>
                  <a:srgbClr val="0033CC"/>
                </a:solidFill>
              </a:rPr>
              <a:t>. sessions informatives sobre mobilitat)</a:t>
            </a:r>
          </a:p>
          <a:p>
            <a:pPr marL="342900" indent="-342900" algn="ctr">
              <a:spcBef>
                <a:spcPct val="20000"/>
              </a:spcBef>
              <a:buClr>
                <a:srgbClr val="007ABE"/>
              </a:buClr>
            </a:pPr>
            <a:r>
              <a:rPr lang="ca-ES" altLang="es-ES" sz="3600" i="1" dirty="0" smtClean="0">
                <a:solidFill>
                  <a:srgbClr val="0033CC"/>
                </a:solidFill>
              </a:rPr>
              <a:t>Acció 5</a:t>
            </a:r>
            <a:r>
              <a:rPr lang="ca-ES" altLang="es-ES" sz="3600" i="1" dirty="0" smtClean="0">
                <a:solidFill>
                  <a:srgbClr val="0033CC"/>
                </a:solidFill>
              </a:rPr>
              <a:t>: </a:t>
            </a:r>
            <a:r>
              <a:rPr lang="ca-ES" altLang="es-ES" sz="3600" i="1" dirty="0" err="1" smtClean="0">
                <a:solidFill>
                  <a:srgbClr val="0033CC"/>
                </a:solidFill>
              </a:rPr>
              <a:t>Video</a:t>
            </a:r>
            <a:r>
              <a:rPr lang="ca-ES" altLang="es-ES" sz="3600" i="1" dirty="0" smtClean="0">
                <a:solidFill>
                  <a:srgbClr val="0033CC"/>
                </a:solidFill>
              </a:rPr>
              <a:t> Institucional.</a:t>
            </a:r>
            <a:endParaRPr lang="ca-ES" altLang="es-ES" sz="3600" i="1" dirty="0" smtClean="0">
              <a:solidFill>
                <a:srgbClr val="0033CC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07ABE"/>
              </a:buClr>
            </a:pPr>
            <a:r>
              <a:rPr lang="ca-ES" altLang="es-ES" sz="3600" i="1" dirty="0" smtClean="0">
                <a:solidFill>
                  <a:srgbClr val="0033CC"/>
                </a:solidFill>
              </a:rPr>
              <a:t>Realitzar un vídeo institucional sobre les experiències dels nostres estudiants que han fet una estada internacional per promocionar la mobilitat a les jornades </a:t>
            </a:r>
            <a:r>
              <a:rPr lang="ca-ES" altLang="es-ES" sz="3600" i="1" dirty="0" err="1" smtClean="0">
                <a:solidFill>
                  <a:srgbClr val="0033CC"/>
                </a:solidFill>
              </a:rPr>
              <a:t>d’acollida</a:t>
            </a:r>
            <a:r>
              <a:rPr lang="ca-ES" altLang="es-ES" sz="3600" i="1" dirty="0" smtClean="0">
                <a:solidFill>
                  <a:srgbClr val="0033CC"/>
                </a:solidFill>
              </a:rPr>
              <a:t>, portes obertes, i web.</a:t>
            </a:r>
            <a:endParaRPr lang="ca-ES" altLang="es-ES" sz="3600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Marcador de texto"/>
          <p:cNvSpPr txBox="1">
            <a:spLocks/>
          </p:cNvSpPr>
          <p:nvPr/>
        </p:nvSpPr>
        <p:spPr bwMode="auto">
          <a:xfrm>
            <a:off x="4391025" y="47625"/>
            <a:ext cx="450215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rgbClr val="007ABE"/>
              </a:buClr>
            </a:pPr>
            <a:r>
              <a:rPr lang="ca-ES" altLang="es-ES" sz="1400" b="1">
                <a:solidFill>
                  <a:srgbClr val="0033CC"/>
                </a:solidFill>
              </a:rPr>
              <a:t>PLA ESTRATÈGIC DEL CAMPUS DE LA UPC A </a:t>
            </a:r>
          </a:p>
          <a:p>
            <a:pPr marL="342900" indent="-342900" algn="ctr">
              <a:spcBef>
                <a:spcPct val="20000"/>
              </a:spcBef>
              <a:buClr>
                <a:srgbClr val="007ABE"/>
              </a:buClr>
            </a:pPr>
            <a:r>
              <a:rPr lang="ca-ES" altLang="es-ES" sz="1400" b="1">
                <a:solidFill>
                  <a:srgbClr val="0033CC"/>
                </a:solidFill>
              </a:rPr>
              <a:t>VILANOVA I LA GELTRÚ</a:t>
            </a:r>
          </a:p>
          <a:p>
            <a:pPr marL="342900" indent="-342900" algn="ctr">
              <a:spcBef>
                <a:spcPct val="20000"/>
              </a:spcBef>
              <a:buClr>
                <a:srgbClr val="007ABE"/>
              </a:buClr>
            </a:pPr>
            <a:r>
              <a:rPr lang="ca-ES" altLang="es-ES" sz="1400" b="1">
                <a:solidFill>
                  <a:srgbClr val="0033CC"/>
                </a:solidFill>
              </a:rPr>
              <a:t>2013-2016</a:t>
            </a:r>
          </a:p>
          <a:p>
            <a:pPr marL="342900" indent="-342900" algn="ctr">
              <a:spcBef>
                <a:spcPct val="20000"/>
              </a:spcBef>
              <a:buClr>
                <a:srgbClr val="007ABE"/>
              </a:buClr>
            </a:pPr>
            <a:endParaRPr lang="ca-ES" altLang="es-ES" sz="3200" b="1">
              <a:solidFill>
                <a:srgbClr val="0033CC"/>
              </a:solidFill>
            </a:endParaRPr>
          </a:p>
          <a:p>
            <a:pPr marL="342900" indent="-342900" algn="ctr">
              <a:spcBef>
                <a:spcPct val="20000"/>
              </a:spcBef>
              <a:buClr>
                <a:srgbClr val="007ABE"/>
              </a:buClr>
            </a:pPr>
            <a:endParaRPr lang="es-ES" altLang="es-ES" sz="1600" b="1">
              <a:solidFill>
                <a:srgbClr val="0033CC"/>
              </a:solidFill>
            </a:endParaRPr>
          </a:p>
          <a:p>
            <a:pPr marL="342900" indent="-342900" algn="ctr">
              <a:spcBef>
                <a:spcPct val="20000"/>
              </a:spcBef>
              <a:buClr>
                <a:srgbClr val="007ABE"/>
              </a:buClr>
            </a:pPr>
            <a:endParaRPr lang="es-ES" altLang="es-ES" sz="1600" b="1">
              <a:solidFill>
                <a:srgbClr val="0033CC"/>
              </a:solidFill>
            </a:endParaRPr>
          </a:p>
        </p:txBody>
      </p:sp>
      <p:sp>
        <p:nvSpPr>
          <p:cNvPr id="11267" name="1 Marcador de texto"/>
          <p:cNvSpPr txBox="1">
            <a:spLocks/>
          </p:cNvSpPr>
          <p:nvPr/>
        </p:nvSpPr>
        <p:spPr bwMode="auto">
          <a:xfrm>
            <a:off x="285720" y="1357298"/>
            <a:ext cx="8715436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rgbClr val="007ABE"/>
              </a:buClr>
            </a:pPr>
            <a:r>
              <a:rPr lang="ca-ES" altLang="es-ES" dirty="0" smtClean="0">
                <a:solidFill>
                  <a:srgbClr val="0033CC"/>
                </a:solidFill>
              </a:rPr>
              <a:t>7.1 Objectiu: </a:t>
            </a:r>
            <a:r>
              <a:rPr lang="ca-ES" altLang="es-ES" sz="1400" dirty="0" smtClean="0">
                <a:solidFill>
                  <a:srgbClr val="0033CC"/>
                </a:solidFill>
              </a:rPr>
              <a:t>Incrementar el nombre d’accions promotores sobre mobilitat (</a:t>
            </a:r>
            <a:r>
              <a:rPr lang="ca-ES" altLang="es-ES" sz="1400" dirty="0" err="1" smtClean="0">
                <a:solidFill>
                  <a:srgbClr val="0033CC"/>
                </a:solidFill>
              </a:rPr>
              <a:t>p.e</a:t>
            </a:r>
            <a:r>
              <a:rPr lang="ca-ES" altLang="es-ES" sz="1400" dirty="0" smtClean="0">
                <a:solidFill>
                  <a:srgbClr val="0033CC"/>
                </a:solidFill>
              </a:rPr>
              <a:t>. sessions informatives sobre mobilitat)</a:t>
            </a:r>
          </a:p>
          <a:p>
            <a:pPr marL="342900" indent="-342900" algn="ctr">
              <a:spcBef>
                <a:spcPct val="20000"/>
              </a:spcBef>
              <a:buClr>
                <a:srgbClr val="007ABE"/>
              </a:buClr>
            </a:pPr>
            <a:r>
              <a:rPr lang="ca-ES" altLang="es-ES" sz="3600" i="1" dirty="0" smtClean="0">
                <a:solidFill>
                  <a:srgbClr val="0033CC"/>
                </a:solidFill>
              </a:rPr>
              <a:t>Acció </a:t>
            </a:r>
            <a:r>
              <a:rPr lang="ca-ES" altLang="es-ES" sz="3600" i="1" dirty="0" smtClean="0">
                <a:solidFill>
                  <a:srgbClr val="0033CC"/>
                </a:solidFill>
              </a:rPr>
              <a:t>6: </a:t>
            </a:r>
            <a:r>
              <a:rPr lang="ca-ES" altLang="es-ES" sz="3600" i="1" smtClean="0">
                <a:solidFill>
                  <a:srgbClr val="0033CC"/>
                </a:solidFill>
              </a:rPr>
              <a:t>Participació del PAS </a:t>
            </a:r>
            <a:r>
              <a:rPr lang="ca-ES" altLang="es-ES" sz="3600" i="1" dirty="0" smtClean="0">
                <a:solidFill>
                  <a:srgbClr val="0033CC"/>
                </a:solidFill>
              </a:rPr>
              <a:t>en </a:t>
            </a:r>
            <a:r>
              <a:rPr lang="ca-ES" altLang="es-ES" sz="3600" i="1" dirty="0" err="1" smtClean="0">
                <a:solidFill>
                  <a:srgbClr val="0033CC"/>
                </a:solidFill>
              </a:rPr>
              <a:t>events</a:t>
            </a:r>
            <a:r>
              <a:rPr lang="ca-ES" altLang="es-ES" sz="3600" i="1" dirty="0" smtClean="0">
                <a:solidFill>
                  <a:srgbClr val="0033CC"/>
                </a:solidFill>
              </a:rPr>
              <a:t>.</a:t>
            </a:r>
            <a:endParaRPr lang="ca-ES" altLang="es-ES" sz="3600" i="1" dirty="0" smtClean="0">
              <a:solidFill>
                <a:srgbClr val="0033CC"/>
              </a:solidFill>
            </a:endParaRPr>
          </a:p>
          <a:p>
            <a:pPr marL="342900" indent="-342900" algn="just">
              <a:spcBef>
                <a:spcPct val="20000"/>
              </a:spcBef>
              <a:buClr>
                <a:srgbClr val="007ABE"/>
              </a:buClr>
            </a:pPr>
            <a:r>
              <a:rPr lang="es-ES" altLang="es-ES" sz="3200" dirty="0" smtClean="0">
                <a:solidFill>
                  <a:srgbClr val="0033CC"/>
                </a:solidFill>
              </a:rPr>
              <a:t>Cada </a:t>
            </a:r>
            <a:r>
              <a:rPr lang="es-ES" altLang="es-ES" sz="3200" dirty="0" err="1" smtClean="0">
                <a:solidFill>
                  <a:srgbClr val="0033CC"/>
                </a:solidFill>
              </a:rPr>
              <a:t>membre</a:t>
            </a:r>
            <a:r>
              <a:rPr lang="es-ES" altLang="es-ES" sz="3200" dirty="0" smtClean="0">
                <a:solidFill>
                  <a:srgbClr val="0033CC"/>
                </a:solidFill>
              </a:rPr>
              <a:t> del PAS que té </a:t>
            </a:r>
            <a:r>
              <a:rPr lang="es-ES" altLang="es-ES" sz="3200" dirty="0" err="1" smtClean="0">
                <a:solidFill>
                  <a:srgbClr val="0033CC"/>
                </a:solidFill>
              </a:rPr>
              <a:t>relació</a:t>
            </a:r>
            <a:r>
              <a:rPr lang="es-ES" altLang="es-ES" sz="3200" dirty="0" smtClean="0">
                <a:solidFill>
                  <a:srgbClr val="0033CC"/>
                </a:solidFill>
              </a:rPr>
              <a:t> directa </a:t>
            </a:r>
            <a:r>
              <a:rPr lang="es-ES" altLang="es-ES" sz="3200" dirty="0" err="1" smtClean="0">
                <a:solidFill>
                  <a:srgbClr val="0033CC"/>
                </a:solidFill>
              </a:rPr>
              <a:t>amb</a:t>
            </a:r>
            <a:r>
              <a:rPr lang="es-ES" altLang="es-ES" sz="3200" dirty="0" smtClean="0">
                <a:solidFill>
                  <a:srgbClr val="0033CC"/>
                </a:solidFill>
              </a:rPr>
              <a:t> les </a:t>
            </a:r>
            <a:r>
              <a:rPr lang="es-ES" altLang="es-ES" sz="3200" dirty="0" err="1" smtClean="0">
                <a:solidFill>
                  <a:srgbClr val="0033CC"/>
                </a:solidFill>
              </a:rPr>
              <a:t>Relacions</a:t>
            </a:r>
            <a:r>
              <a:rPr lang="es-ES" altLang="es-ES" sz="3200" dirty="0" smtClean="0">
                <a:solidFill>
                  <a:srgbClr val="0033CC"/>
                </a:solidFill>
              </a:rPr>
              <a:t> </a:t>
            </a:r>
            <a:r>
              <a:rPr lang="es-ES" altLang="es-ES" sz="3200" dirty="0" err="1" smtClean="0">
                <a:solidFill>
                  <a:srgbClr val="0033CC"/>
                </a:solidFill>
              </a:rPr>
              <a:t>Internacionals</a:t>
            </a:r>
            <a:r>
              <a:rPr lang="es-ES" altLang="es-ES" sz="3200" dirty="0" smtClean="0">
                <a:solidFill>
                  <a:srgbClr val="0033CC"/>
                </a:solidFill>
              </a:rPr>
              <a:t> de </a:t>
            </a:r>
            <a:r>
              <a:rPr lang="es-ES" altLang="es-ES" sz="3200" dirty="0" err="1" smtClean="0">
                <a:solidFill>
                  <a:srgbClr val="0033CC"/>
                </a:solidFill>
              </a:rPr>
              <a:t>l’EPSEVG</a:t>
            </a:r>
            <a:r>
              <a:rPr lang="es-ES" altLang="es-ES" sz="3200" dirty="0" smtClean="0">
                <a:solidFill>
                  <a:srgbClr val="0033CC"/>
                </a:solidFill>
              </a:rPr>
              <a:t> </a:t>
            </a:r>
            <a:r>
              <a:rPr lang="es-ES" altLang="es-ES" sz="3200" dirty="0" err="1" smtClean="0">
                <a:solidFill>
                  <a:srgbClr val="0033CC"/>
                </a:solidFill>
              </a:rPr>
              <a:t>haurà</a:t>
            </a:r>
            <a:r>
              <a:rPr lang="es-ES" altLang="es-ES" sz="3200" dirty="0" smtClean="0">
                <a:solidFill>
                  <a:srgbClr val="0033CC"/>
                </a:solidFill>
              </a:rPr>
              <a:t> de participar </a:t>
            </a:r>
            <a:r>
              <a:rPr lang="es-ES" altLang="es-ES" sz="3200" dirty="0" err="1" smtClean="0">
                <a:solidFill>
                  <a:srgbClr val="0033CC"/>
                </a:solidFill>
              </a:rPr>
              <a:t>anualment</a:t>
            </a:r>
            <a:r>
              <a:rPr lang="es-ES" altLang="es-ES" sz="3200" dirty="0" smtClean="0">
                <a:solidFill>
                  <a:srgbClr val="0033CC"/>
                </a:solidFill>
              </a:rPr>
              <a:t> </a:t>
            </a:r>
            <a:r>
              <a:rPr lang="es-ES" altLang="es-ES" sz="3200" dirty="0" err="1" smtClean="0">
                <a:solidFill>
                  <a:srgbClr val="0033CC"/>
                </a:solidFill>
              </a:rPr>
              <a:t>com</a:t>
            </a:r>
            <a:r>
              <a:rPr lang="es-ES" altLang="es-ES" sz="3200" dirty="0" smtClean="0">
                <a:solidFill>
                  <a:srgbClr val="0033CC"/>
                </a:solidFill>
              </a:rPr>
              <a:t> a </a:t>
            </a:r>
            <a:r>
              <a:rPr lang="es-ES" altLang="es-ES" sz="3200" dirty="0" err="1" smtClean="0">
                <a:solidFill>
                  <a:srgbClr val="0033CC"/>
                </a:solidFill>
              </a:rPr>
              <a:t>mínim</a:t>
            </a:r>
            <a:r>
              <a:rPr lang="es-ES" altLang="es-ES" sz="3200" dirty="0" smtClean="0">
                <a:solidFill>
                  <a:srgbClr val="0033CC"/>
                </a:solidFill>
              </a:rPr>
              <a:t> a un </a:t>
            </a:r>
            <a:r>
              <a:rPr lang="es-ES" altLang="es-ES" sz="3200" dirty="0" err="1" smtClean="0">
                <a:solidFill>
                  <a:srgbClr val="0033CC"/>
                </a:solidFill>
              </a:rPr>
              <a:t>event</a:t>
            </a:r>
            <a:r>
              <a:rPr lang="es-ES" altLang="es-ES" sz="3200" dirty="0" smtClean="0">
                <a:solidFill>
                  <a:srgbClr val="0033CC"/>
                </a:solidFill>
              </a:rPr>
              <a:t> internacional (</a:t>
            </a:r>
            <a:r>
              <a:rPr lang="es-ES" altLang="es-ES" sz="3200" dirty="0" err="1" smtClean="0">
                <a:solidFill>
                  <a:srgbClr val="0033CC"/>
                </a:solidFill>
              </a:rPr>
              <a:t>fires</a:t>
            </a:r>
            <a:r>
              <a:rPr lang="es-ES" altLang="es-ES" sz="3200" dirty="0" smtClean="0">
                <a:solidFill>
                  <a:srgbClr val="0033CC"/>
                </a:solidFill>
              </a:rPr>
              <a:t>, </a:t>
            </a:r>
            <a:r>
              <a:rPr lang="es-ES" altLang="es-ES" sz="3200" dirty="0" err="1" smtClean="0">
                <a:solidFill>
                  <a:srgbClr val="0033CC"/>
                </a:solidFill>
              </a:rPr>
              <a:t>congressos</a:t>
            </a:r>
            <a:r>
              <a:rPr lang="es-ES" altLang="es-ES" sz="3200" dirty="0" smtClean="0">
                <a:solidFill>
                  <a:srgbClr val="0033CC"/>
                </a:solidFill>
              </a:rPr>
              <a:t>, </a:t>
            </a:r>
            <a:r>
              <a:rPr lang="es-ES" altLang="es-ES" sz="3200" dirty="0" err="1" smtClean="0">
                <a:solidFill>
                  <a:srgbClr val="0033CC"/>
                </a:solidFill>
              </a:rPr>
              <a:t>meetings</a:t>
            </a:r>
            <a:r>
              <a:rPr lang="es-ES" altLang="es-ES" sz="3200" dirty="0" smtClean="0">
                <a:solidFill>
                  <a:srgbClr val="0033CC"/>
                </a:solidFill>
              </a:rPr>
              <a:t>) </a:t>
            </a:r>
            <a:r>
              <a:rPr lang="es-ES" altLang="es-ES" sz="3200" dirty="0" err="1" smtClean="0">
                <a:solidFill>
                  <a:srgbClr val="0033CC"/>
                </a:solidFill>
              </a:rPr>
              <a:t>realitzat</a:t>
            </a:r>
            <a:r>
              <a:rPr lang="es-ES" altLang="es-ES" sz="3200" dirty="0" smtClean="0">
                <a:solidFill>
                  <a:srgbClr val="0033CC"/>
                </a:solidFill>
              </a:rPr>
              <a:t> a </a:t>
            </a:r>
            <a:r>
              <a:rPr lang="es-ES" altLang="es-ES" sz="3200" dirty="0" err="1" smtClean="0">
                <a:solidFill>
                  <a:srgbClr val="0033CC"/>
                </a:solidFill>
              </a:rPr>
              <a:t>l’estranger</a:t>
            </a:r>
            <a:r>
              <a:rPr lang="es-ES" altLang="es-ES" sz="3200" dirty="0" smtClean="0">
                <a:solidFill>
                  <a:srgbClr val="0033CC"/>
                </a:solidFill>
              </a:rPr>
              <a:t> per </a:t>
            </a:r>
            <a:r>
              <a:rPr lang="es-ES" altLang="es-ES" sz="3200" dirty="0" err="1" smtClean="0">
                <a:solidFill>
                  <a:srgbClr val="0033CC"/>
                </a:solidFill>
              </a:rPr>
              <a:t>fer</a:t>
            </a:r>
            <a:r>
              <a:rPr lang="es-ES" altLang="es-ES" sz="3200" dirty="0" smtClean="0">
                <a:solidFill>
                  <a:srgbClr val="0033CC"/>
                </a:solidFill>
              </a:rPr>
              <a:t> </a:t>
            </a:r>
            <a:r>
              <a:rPr lang="es-ES" altLang="es-ES" sz="3200" dirty="0" err="1" smtClean="0">
                <a:solidFill>
                  <a:srgbClr val="0033CC"/>
                </a:solidFill>
              </a:rPr>
              <a:t>promoció</a:t>
            </a:r>
            <a:r>
              <a:rPr lang="es-ES" altLang="es-ES" sz="3200" dirty="0" smtClean="0">
                <a:solidFill>
                  <a:srgbClr val="0033CC"/>
                </a:solidFill>
              </a:rPr>
              <a:t> de la </a:t>
            </a:r>
            <a:r>
              <a:rPr lang="es-ES" altLang="es-ES" sz="3200" dirty="0" err="1" smtClean="0">
                <a:solidFill>
                  <a:srgbClr val="0033CC"/>
                </a:solidFill>
              </a:rPr>
              <a:t>nostra</a:t>
            </a:r>
            <a:r>
              <a:rPr lang="es-ES" altLang="es-ES" sz="3200" dirty="0" smtClean="0">
                <a:solidFill>
                  <a:srgbClr val="0033CC"/>
                </a:solidFill>
              </a:rPr>
              <a:t> </a:t>
            </a:r>
            <a:r>
              <a:rPr lang="es-ES" altLang="es-ES" sz="3200" dirty="0" err="1" smtClean="0">
                <a:solidFill>
                  <a:srgbClr val="0033CC"/>
                </a:solidFill>
              </a:rPr>
              <a:t>escola</a:t>
            </a:r>
            <a:r>
              <a:rPr lang="es-ES" altLang="es-ES" sz="3200" dirty="0" smtClean="0">
                <a:solidFill>
                  <a:srgbClr val="0033CC"/>
                </a:solidFill>
              </a:rPr>
              <a:t> i </a:t>
            </a:r>
            <a:r>
              <a:rPr lang="es-ES" altLang="es-ES" sz="3200" dirty="0" err="1" smtClean="0">
                <a:solidFill>
                  <a:srgbClr val="0033CC"/>
                </a:solidFill>
              </a:rPr>
              <a:t>fidelització</a:t>
            </a:r>
            <a:r>
              <a:rPr lang="es-ES" altLang="es-ES" sz="3200" dirty="0" smtClean="0">
                <a:solidFill>
                  <a:srgbClr val="0033CC"/>
                </a:solidFill>
              </a:rPr>
              <a:t> </a:t>
            </a:r>
            <a:r>
              <a:rPr lang="es-ES" altLang="es-ES" sz="3200" dirty="0" err="1" smtClean="0">
                <a:solidFill>
                  <a:srgbClr val="0033CC"/>
                </a:solidFill>
              </a:rPr>
              <a:t>dels</a:t>
            </a:r>
            <a:r>
              <a:rPr lang="es-ES" altLang="es-ES" sz="3200" dirty="0" smtClean="0">
                <a:solidFill>
                  <a:srgbClr val="0033CC"/>
                </a:solidFill>
              </a:rPr>
              <a:t> </a:t>
            </a:r>
            <a:r>
              <a:rPr lang="es-ES" altLang="es-ES" sz="3200" dirty="0" err="1" smtClean="0">
                <a:solidFill>
                  <a:srgbClr val="0033CC"/>
                </a:solidFill>
              </a:rPr>
              <a:t>nostres</a:t>
            </a:r>
            <a:r>
              <a:rPr lang="es-ES" altLang="es-ES" sz="3200" dirty="0" smtClean="0">
                <a:solidFill>
                  <a:srgbClr val="0033CC"/>
                </a:solidFill>
              </a:rPr>
              <a:t> </a:t>
            </a:r>
            <a:r>
              <a:rPr lang="es-ES" altLang="es-ES" sz="3200" dirty="0" err="1" smtClean="0">
                <a:solidFill>
                  <a:srgbClr val="0033CC"/>
                </a:solidFill>
              </a:rPr>
              <a:t>partners</a:t>
            </a:r>
            <a:r>
              <a:rPr lang="es-ES" altLang="es-ES" sz="3200" dirty="0" smtClean="0">
                <a:solidFill>
                  <a:srgbClr val="0033CC"/>
                </a:solidFill>
              </a:rPr>
              <a:t>.</a:t>
            </a:r>
            <a:endParaRPr lang="ca-ES" altLang="es-ES" sz="3200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troUPC201112-1">
  <a:themeElements>
    <a:clrScheme name="modelUPC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elUP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anchor="ctr">
        <a:spAutoFit/>
      </a:bodyPr>
      <a:lstStyle>
        <a:defPPr>
          <a:defRPr sz="3200" b="1" dirty="0" err="1">
            <a:solidFill>
              <a:srgbClr val="993366"/>
            </a:solidFill>
          </a:defRPr>
        </a:defPPr>
      </a:lstStyle>
    </a:spDef>
  </a:objectDefaults>
  <a:extraClrSchemeLst>
    <a:extraClrScheme>
      <a:clrScheme name="modelUP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UPC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UPC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UPC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UPC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UPC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UPC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UPC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UPC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UPC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UPC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UPC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patroUPC201112-1</Template>
  <TotalTime>1678</TotalTime>
  <Words>490</Words>
  <Application>Microsoft Office PowerPoint</Application>
  <PresentationFormat>Presentación en pantalla (4:3)</PresentationFormat>
  <Paragraphs>58</Paragraphs>
  <Slides>7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patroUPC201112-1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Pere</dc:creator>
  <cp:lastModifiedBy>jaume perez</cp:lastModifiedBy>
  <cp:revision>85</cp:revision>
  <cp:lastPrinted>2013-10-25T08:40:54Z</cp:lastPrinted>
  <dcterms:created xsi:type="dcterms:W3CDTF">2013-05-13T14:57:47Z</dcterms:created>
  <dcterms:modified xsi:type="dcterms:W3CDTF">2013-11-21T11:13:26Z</dcterms:modified>
</cp:coreProperties>
</file>